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247" r:id="rId1"/>
  </p:sldMasterIdLst>
  <p:sldIdLst>
    <p:sldId id="256" r:id="rId2"/>
    <p:sldId id="325" r:id="rId3"/>
    <p:sldId id="324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4" r:id="rId18"/>
    <p:sldId id="270" r:id="rId19"/>
    <p:sldId id="271" r:id="rId20"/>
    <p:sldId id="275" r:id="rId21"/>
    <p:sldId id="285" r:id="rId22"/>
    <p:sldId id="272" r:id="rId23"/>
    <p:sldId id="276" r:id="rId24"/>
    <p:sldId id="284" r:id="rId25"/>
    <p:sldId id="286" r:id="rId26"/>
    <p:sldId id="331" r:id="rId27"/>
    <p:sldId id="33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096" y="-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A078524-A917-D443-B01B-851E2F24E682}" type="datetimeFigureOut">
              <a:rPr lang="en-US" smtClean="0"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B8B4DBD-D267-4045-9305-903CC3DC52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8" r:id="rId1"/>
    <p:sldLayoutId id="2147485249" r:id="rId2"/>
    <p:sldLayoutId id="2147485250" r:id="rId3"/>
    <p:sldLayoutId id="2147485251" r:id="rId4"/>
    <p:sldLayoutId id="2147485252" r:id="rId5"/>
    <p:sldLayoutId id="2147485253" r:id="rId6"/>
    <p:sldLayoutId id="2147485254" r:id="rId7"/>
    <p:sldLayoutId id="2147485255" r:id="rId8"/>
    <p:sldLayoutId id="2147485256" r:id="rId9"/>
    <p:sldLayoutId id="2147485257" r:id="rId10"/>
    <p:sldLayoutId id="2147485258" r:id="rId11"/>
    <p:sldLayoutId id="2147485259" r:id="rId12"/>
    <p:sldLayoutId id="2147485260" r:id="rId13"/>
    <p:sldLayoutId id="2147485261" r:id="rId14"/>
    <p:sldLayoutId id="2147485262" r:id="rId15"/>
    <p:sldLayoutId id="2147485263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azzfromatoz.mesaartscenter.com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Jazz from A to Z </a:t>
            </a:r>
            <a:r>
              <a:rPr lang="en-US" dirty="0" smtClean="0">
                <a:solidFill>
                  <a:srgbClr val="FF0000"/>
                </a:solidFill>
              </a:rPr>
              <a:t>Educator Workshop </a:t>
            </a:r>
            <a:r>
              <a:rPr lang="en-US" dirty="0" smtClean="0">
                <a:solidFill>
                  <a:srgbClr val="3366FF"/>
                </a:solidFill>
              </a:rPr>
              <a:t>Everybody’s Got the Blues: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Migration of the Blues in Post-World War II United States and United Kingdom</a:t>
            </a:r>
            <a:endParaRPr lang="en-US" dirty="0"/>
          </a:p>
        </p:txBody>
      </p:sp>
      <p:pic>
        <p:nvPicPr>
          <p:cNvPr id="25" name="Picture Placeholder 24" descr="1614x2048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61" r="-12761"/>
          <a:stretch>
            <a:fillRect/>
          </a:stretch>
        </p:blipFill>
        <p:spPr>
          <a:xfrm>
            <a:off x="2637897" y="2151063"/>
            <a:ext cx="3932237" cy="3975100"/>
          </a:xfrm>
        </p:spPr>
      </p:pic>
    </p:spTree>
    <p:extLst>
      <p:ext uri="{BB962C8B-B14F-4D97-AF65-F5344CB8AC3E}">
        <p14:creationId xmlns:p14="http://schemas.microsoft.com/office/powerpoint/2010/main" val="38047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Clarksdale List</a:t>
            </a:r>
            <a:endParaRPr lang="en-US" dirty="0"/>
          </a:p>
        </p:txBody>
      </p:sp>
      <p:pic>
        <p:nvPicPr>
          <p:cNvPr id="11" name="Content Placeholder 10" descr="index-1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25" b="-15225"/>
          <a:stretch>
            <a:fillRect/>
          </a:stretch>
        </p:blipFill>
        <p:spPr/>
      </p:pic>
      <p:pic>
        <p:nvPicPr>
          <p:cNvPr id="12" name="Content Placeholder 11" descr="index-1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13" r="-234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206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Fleeing Racism: Jim Crow</a:t>
            </a:r>
            <a:endParaRPr lang="en-US" dirty="0"/>
          </a:p>
        </p:txBody>
      </p:sp>
      <p:pic>
        <p:nvPicPr>
          <p:cNvPr id="11" name="Picture Placeholder 10" descr="index-1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76" b="-26376"/>
          <a:stretch>
            <a:fillRect/>
          </a:stretch>
        </p:blipFill>
        <p:spPr/>
      </p:pic>
      <p:pic>
        <p:nvPicPr>
          <p:cNvPr id="13" name="Content Placeholder 12" descr="index-15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95" b="-133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367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Fleeing Racism: Education</a:t>
            </a:r>
            <a:endParaRPr lang="en-US" dirty="0"/>
          </a:p>
        </p:txBody>
      </p:sp>
      <p:pic>
        <p:nvPicPr>
          <p:cNvPr id="4" name="Content Placeholder 3" descr="index-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21" r="-17521"/>
          <a:stretch>
            <a:fillRect/>
          </a:stretch>
        </p:blipFill>
        <p:spPr>
          <a:xfrm>
            <a:off x="1781175" y="2133600"/>
            <a:ext cx="7077075" cy="3992563"/>
          </a:xfrm>
        </p:spPr>
      </p:pic>
    </p:spTree>
    <p:extLst>
      <p:ext uri="{BB962C8B-B14F-4D97-AF65-F5344CB8AC3E}">
        <p14:creationId xmlns:p14="http://schemas.microsoft.com/office/powerpoint/2010/main" val="333913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Fleeing Racism: Lynching</a:t>
            </a:r>
            <a:endParaRPr lang="en-US" dirty="0"/>
          </a:p>
        </p:txBody>
      </p:sp>
      <p:pic>
        <p:nvPicPr>
          <p:cNvPr id="5" name="Content Placeholder 4" descr="09705v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7" r="11987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35332" y="2151063"/>
            <a:ext cx="4808668" cy="39751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/>
              <a:t>African American </a:t>
            </a:r>
            <a:r>
              <a:rPr lang="en-US" dirty="0" err="1" smtClean="0"/>
              <a:t>Lynchings</a:t>
            </a:r>
            <a:r>
              <a:rPr lang="en-US" dirty="0" smtClean="0"/>
              <a:t> (1882-1962) 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/>
              <a:t>Alabama- 299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/>
              <a:t>Arkansas- 226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/>
              <a:t>Florida – 257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/>
              <a:t>Georgia- 491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/>
              <a:t>Louisiana- 335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/>
              <a:t>Mississippi- 538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/>
              <a:t>North Carolina- 85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/>
              <a:t>South Carolina- 156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/>
              <a:t>Tennessee- 204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/>
              <a:t>Texas- 352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09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 Terrorism</a:t>
            </a:r>
            <a:endParaRPr lang="en-US" dirty="0"/>
          </a:p>
        </p:txBody>
      </p:sp>
      <p:pic>
        <p:nvPicPr>
          <p:cNvPr id="5" name="Content Placeholder 4" descr="index-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5" r="-10625"/>
          <a:stretch>
            <a:fillRect/>
          </a:stretch>
        </p:blipFill>
        <p:spPr/>
      </p:pic>
      <p:pic>
        <p:nvPicPr>
          <p:cNvPr id="6" name="Content Placeholder 5" descr="index-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760" b="-397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654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frican-americans-wwii-259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71" r="-7367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Effects of World War II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Pull Factors: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7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Great Disconnect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Mr.Prejudice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 by Horace Pippin (1943)</a:t>
            </a:r>
            <a:endParaRPr lang="en-US" dirty="0"/>
          </a:p>
        </p:txBody>
      </p:sp>
      <p:pic>
        <p:nvPicPr>
          <p:cNvPr id="12" name="Content Placeholder 11" descr="1-2-19E-25-ExplorePAHistory-a0a6r0-a_34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84" r="-26184"/>
          <a:stretch>
            <a:fillRect/>
          </a:stretch>
        </p:blipFill>
        <p:spPr/>
      </p:pic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“Beaumont to Detroit” </a:t>
            </a:r>
          </a:p>
          <a:p>
            <a:r>
              <a:rPr lang="en-US" dirty="0" smtClean="0"/>
              <a:t>By Langston Hughes (1943)</a:t>
            </a:r>
            <a:endParaRPr lang="en-US" dirty="0"/>
          </a:p>
        </p:txBody>
      </p:sp>
      <p:pic>
        <p:nvPicPr>
          <p:cNvPr id="16" name="Content Placeholder 15" descr="5a52138r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76" r="-299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95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V Campaign</a:t>
            </a:r>
            <a:endParaRPr lang="en-US" dirty="0"/>
          </a:p>
        </p:txBody>
      </p:sp>
      <p:pic>
        <p:nvPicPr>
          <p:cNvPr id="9" name="Content Placeholder 8" descr="100facts_worldwarII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865" b="-39865"/>
          <a:stretch>
            <a:fillRect/>
          </a:stretch>
        </p:blipFill>
        <p:spPr/>
      </p:pic>
      <p:pic>
        <p:nvPicPr>
          <p:cNvPr id="12" name="Content Placeholder 11" descr="double_v_campaign_jpeg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30" b="-290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649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Mobilization: Armed Forces</a:t>
            </a:r>
            <a:endParaRPr lang="en-US" dirty="0"/>
          </a:p>
        </p:txBody>
      </p:sp>
      <p:pic>
        <p:nvPicPr>
          <p:cNvPr id="7" name="Content Placeholder 6" descr="0810001r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80" r="-18580"/>
          <a:stretch>
            <a:fillRect/>
          </a:stretch>
        </p:blipFill>
        <p:spPr/>
      </p:pic>
      <p:pic>
        <p:nvPicPr>
          <p:cNvPr id="10" name="Content Placeholder 9" descr="index-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21" r="-118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514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Mobilization: The Economy</a:t>
            </a:r>
            <a:endParaRPr lang="en-US" dirty="0"/>
          </a:p>
        </p:txBody>
      </p:sp>
      <p:pic>
        <p:nvPicPr>
          <p:cNvPr id="7" name="Content Placeholder 6" descr="index-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9390"/>
          <a:stretch>
            <a:fillRect/>
          </a:stretch>
        </p:blipFill>
        <p:spPr/>
      </p:pic>
      <p:pic>
        <p:nvPicPr>
          <p:cNvPr id="8" name="Content Placeholder 7" descr="index-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4" b="124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8590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Jazz from A to Z </a:t>
            </a:r>
            <a:r>
              <a:rPr lang="en-US" dirty="0" smtClean="0">
                <a:solidFill>
                  <a:srgbClr val="FF0000"/>
                </a:solidFill>
              </a:rPr>
              <a:t>Educator Workshop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Goals and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Goal-</a:t>
            </a:r>
          </a:p>
          <a:p>
            <a:pPr marL="0" indent="0">
              <a:buNone/>
            </a:pPr>
            <a:r>
              <a:rPr lang="en-US" dirty="0" smtClean="0"/>
              <a:t>Support </a:t>
            </a:r>
            <a:r>
              <a:rPr lang="en-US" dirty="0"/>
              <a:t>humanities education through the </a:t>
            </a:r>
            <a:r>
              <a:rPr lang="en-US" b="1" dirty="0"/>
              <a:t>inter-disciplinary study</a:t>
            </a:r>
            <a:r>
              <a:rPr lang="en-US" dirty="0"/>
              <a:t> of history, literature, music, and art. 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Outcome-</a:t>
            </a:r>
          </a:p>
          <a:p>
            <a:pPr marL="0" indent="0">
              <a:buNone/>
            </a:pPr>
            <a:r>
              <a:rPr lang="en-US" dirty="0"/>
              <a:t>Teachers will compose lesson plans integrating </a:t>
            </a:r>
            <a:r>
              <a:rPr lang="en-US" i="1" dirty="0"/>
              <a:t>Jazz from A to Z</a:t>
            </a:r>
            <a:r>
              <a:rPr lang="en-US" dirty="0"/>
              <a:t> content, resources and strategies that elevate </a:t>
            </a:r>
            <a:r>
              <a:rPr lang="en-US" dirty="0" smtClean="0"/>
              <a:t>students</a:t>
            </a:r>
            <a:r>
              <a:rPr lang="en-US" dirty="0"/>
              <a:t>’ cultural knowledge and historical thinking skills in American/World history </a:t>
            </a:r>
            <a:r>
              <a:rPr lang="en-US" dirty="0" smtClean="0"/>
              <a:t>classes by March 15, 2015.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http://jazzfromatoz.mesaartscenter.com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Lawrence-Migration_Panel_01+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52" r="-13352"/>
          <a:stretch>
            <a:fillRect/>
          </a:stretch>
        </p:blipFill>
        <p:spPr/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African American Migration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Mobilization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50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Employment?</a:t>
            </a:r>
            <a:endParaRPr lang="en-US" dirty="0"/>
          </a:p>
        </p:txBody>
      </p:sp>
      <p:pic>
        <p:nvPicPr>
          <p:cNvPr id="8" name="Content Placeholder 7" descr="damsAcces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04" b="-9704"/>
          <a:stretch>
            <a:fillRect/>
          </a:stretch>
        </p:blipFill>
        <p:spPr/>
      </p:pic>
      <p:pic>
        <p:nvPicPr>
          <p:cNvPr id="7" name="Content Placeholder 6" descr="damsAccess-1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6" b="-53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040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A. Philip Randolph</a:t>
            </a:r>
            <a:endParaRPr lang="en-US" dirty="0"/>
          </a:p>
        </p:txBody>
      </p:sp>
      <p:pic>
        <p:nvPicPr>
          <p:cNvPr id="5" name="Content Placeholder 4" descr="24d87ea9f44ca332849f3b79b9a2178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75" r="-15075"/>
          <a:stretch>
            <a:fillRect/>
          </a:stretch>
        </p:blipFill>
        <p:spPr/>
      </p:pic>
      <p:pic>
        <p:nvPicPr>
          <p:cNvPr id="8" name="Content Placeholder 7" descr="0808001v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702" b="-207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161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Post-War Prosperity</a:t>
            </a:r>
            <a:endParaRPr lang="en-US" dirty="0"/>
          </a:p>
        </p:txBody>
      </p:sp>
      <p:pic>
        <p:nvPicPr>
          <p:cNvPr id="5" name="Content Placeholder 4" descr="vintageads1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0" r="-17500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Indicators</a:t>
            </a:r>
          </a:p>
          <a:p>
            <a:r>
              <a:rPr lang="en-US" dirty="0" smtClean="0"/>
              <a:t>Causes</a:t>
            </a:r>
          </a:p>
          <a:p>
            <a:pPr lvl="1"/>
            <a:r>
              <a:rPr lang="en-US" dirty="0" smtClean="0"/>
              <a:t>Government Spending</a:t>
            </a:r>
          </a:p>
          <a:p>
            <a:pPr lvl="1"/>
            <a:r>
              <a:rPr lang="en-US" dirty="0" smtClean="0"/>
              <a:t>Technological Progress</a:t>
            </a:r>
          </a:p>
          <a:p>
            <a:pPr lvl="1"/>
            <a:r>
              <a:rPr lang="en-US" dirty="0" smtClean="0"/>
              <a:t>Consumer Spending</a:t>
            </a:r>
          </a:p>
          <a:p>
            <a:pPr lvl="1"/>
            <a:r>
              <a:rPr lang="en-US" dirty="0" smtClean="0"/>
              <a:t>Foreign Trade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2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1371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The Sound of the Delta (Rural Blues)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9" descr="P1000514.jpg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65" r="-12737"/>
          <a:stretch/>
        </p:blipFill>
        <p:spPr>
          <a:xfrm>
            <a:off x="0" y="457200"/>
            <a:ext cx="3021013" cy="2908300"/>
          </a:xfrm>
        </p:spPr>
      </p:pic>
      <p:pic>
        <p:nvPicPr>
          <p:cNvPr id="11" name="Picture Placeholder 10" descr="P1000523.JP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08" b="-20608"/>
          <a:stretch>
            <a:fillRect/>
          </a:stretch>
        </p:blipFill>
        <p:spPr>
          <a:xfrm>
            <a:off x="332955" y="3586818"/>
            <a:ext cx="2736850" cy="2898648"/>
          </a:xfrm>
        </p:spPr>
      </p:pic>
      <p:pic>
        <p:nvPicPr>
          <p:cNvPr id="13" name="Picture Placeholder 12" descr="IMG_1006.jpg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 t="10655" r="836" b="33836"/>
          <a:stretch/>
        </p:blipFill>
        <p:spPr>
          <a:xfrm>
            <a:off x="3581399" y="304800"/>
            <a:ext cx="4829175" cy="4318000"/>
          </a:xfrm>
        </p:spPr>
      </p:pic>
    </p:spTree>
    <p:extLst>
      <p:ext uri="{BB962C8B-B14F-4D97-AF65-F5344CB8AC3E}">
        <p14:creationId xmlns:p14="http://schemas.microsoft.com/office/powerpoint/2010/main" val="143398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Elements of the Blues</a:t>
            </a:r>
            <a:endParaRPr lang="en-US" dirty="0"/>
          </a:p>
        </p:txBody>
      </p:sp>
      <p:pic>
        <p:nvPicPr>
          <p:cNvPr id="5" name="Content Placeholder 4" descr="P100046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42" r="-15942"/>
          <a:stretch>
            <a:fillRect/>
          </a:stretch>
        </p:blipFill>
        <p:spPr/>
      </p:pic>
      <p:pic>
        <p:nvPicPr>
          <p:cNvPr id="6" name="Content Placeholder 5" descr="IMG_103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129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927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Robert Johnson</a:t>
            </a:r>
            <a:endParaRPr lang="en-US" dirty="0"/>
          </a:p>
        </p:txBody>
      </p:sp>
      <p:pic>
        <p:nvPicPr>
          <p:cNvPr id="5" name="Content Placeholder 4" descr="robert-johnso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2" b="-2342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cap="all" dirty="0"/>
              <a:t>VITAL STATISTICS</a:t>
            </a:r>
            <a:endParaRPr lang="en-US" b="1" dirty="0"/>
          </a:p>
          <a:p>
            <a:r>
              <a:rPr lang="en-US" b="1" dirty="0"/>
              <a:t>Born:</a:t>
            </a:r>
            <a:r>
              <a:rPr lang="en-US" dirty="0"/>
              <a:t> May 8, 1911 in Hazlehurst, Mississippi</a:t>
            </a:r>
            <a:br>
              <a:rPr lang="en-US" dirty="0"/>
            </a:br>
            <a:r>
              <a:rPr lang="en-US" b="1" dirty="0"/>
              <a:t>Died:</a:t>
            </a:r>
            <a:r>
              <a:rPr lang="en-US" dirty="0"/>
              <a:t> August 16, 1938 in Greenwood, Mississippi.</a:t>
            </a:r>
            <a:br>
              <a:rPr lang="en-US" dirty="0"/>
            </a:br>
            <a:r>
              <a:rPr lang="en-US" b="1" dirty="0"/>
              <a:t>Nationality: </a:t>
            </a:r>
            <a:r>
              <a:rPr lang="en-US" dirty="0"/>
              <a:t>U.S.</a:t>
            </a:r>
            <a:br>
              <a:rPr lang="en-US" dirty="0"/>
            </a:br>
            <a:r>
              <a:rPr lang="en-US" b="1" dirty="0"/>
              <a:t>Genre:</a:t>
            </a:r>
            <a:r>
              <a:rPr lang="en-US" dirty="0"/>
              <a:t>  Blues</a:t>
            </a:r>
            <a:br>
              <a:rPr lang="en-US" dirty="0"/>
            </a:br>
            <a:r>
              <a:rPr lang="en-US" b="1" dirty="0"/>
              <a:t>Performed as:</a:t>
            </a:r>
            <a:r>
              <a:rPr lang="en-US" dirty="0"/>
              <a:t> Songwriter, Singer, Guitarist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6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Credits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All photos credits for this PowerPoint can be accessed on the </a:t>
            </a:r>
            <a:r>
              <a:rPr lang="en-US" i="1" dirty="0" smtClean="0"/>
              <a:t>Jazz From A to Z </a:t>
            </a:r>
            <a:r>
              <a:rPr lang="en-US" dirty="0" smtClean="0"/>
              <a:t>content outline from the educator workshop “Everybody’s Got the Blues.”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797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Jazz from A to Z </a:t>
            </a:r>
            <a:r>
              <a:rPr lang="en-US" dirty="0">
                <a:solidFill>
                  <a:srgbClr val="FF0000"/>
                </a:solidFill>
              </a:rPr>
              <a:t>Educator </a:t>
            </a:r>
            <a:r>
              <a:rPr lang="en-US" dirty="0" smtClean="0">
                <a:solidFill>
                  <a:srgbClr val="FF0000"/>
                </a:solidFill>
              </a:rPr>
              <a:t>Workshop </a:t>
            </a: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1" y="1896533"/>
            <a:ext cx="8451850" cy="443653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: </a:t>
            </a:r>
            <a:endParaRPr lang="en-US" dirty="0"/>
          </a:p>
          <a:p>
            <a:r>
              <a:rPr lang="en-US" dirty="0" smtClean="0"/>
              <a:t>Explain </a:t>
            </a:r>
            <a:r>
              <a:rPr lang="en-US" dirty="0"/>
              <a:t>the push and pull factors of the Second Great Migration.</a:t>
            </a:r>
          </a:p>
          <a:p>
            <a:r>
              <a:rPr lang="en-US" dirty="0" smtClean="0"/>
              <a:t>Determine </a:t>
            </a:r>
            <a:r>
              <a:rPr lang="en-US" dirty="0"/>
              <a:t>the scope of racial inequality in America after World War II.</a:t>
            </a:r>
          </a:p>
          <a:p>
            <a:r>
              <a:rPr lang="en-US" dirty="0" smtClean="0"/>
              <a:t>Determine </a:t>
            </a:r>
            <a:r>
              <a:rPr lang="en-US" dirty="0"/>
              <a:t>how racial equality remains an elusive ideal in the United States. </a:t>
            </a:r>
          </a:p>
          <a:p>
            <a:r>
              <a:rPr lang="en-US" dirty="0" smtClean="0"/>
              <a:t>Develop </a:t>
            </a:r>
            <a:r>
              <a:rPr lang="en-US" dirty="0"/>
              <a:t>an understanding of the historical roots and the basic </a:t>
            </a:r>
            <a:r>
              <a:rPr lang="en-US" dirty="0" smtClean="0"/>
              <a:t>elements of the blues</a:t>
            </a:r>
            <a:r>
              <a:rPr lang="en-US" dirty="0"/>
              <a:t>.</a:t>
            </a:r>
          </a:p>
          <a:p>
            <a:r>
              <a:rPr lang="en-US" dirty="0" smtClean="0"/>
              <a:t>Explain </a:t>
            </a:r>
            <a:r>
              <a:rPr lang="en-US" dirty="0"/>
              <a:t>the relationship between the Second Great Migration and </a:t>
            </a:r>
            <a:r>
              <a:rPr lang="en-US" dirty="0" smtClean="0"/>
              <a:t>blues music.</a:t>
            </a:r>
            <a:endParaRPr lang="en-US" dirty="0"/>
          </a:p>
          <a:p>
            <a:r>
              <a:rPr lang="en-US" dirty="0" smtClean="0"/>
              <a:t>Analyze </a:t>
            </a:r>
            <a:r>
              <a:rPr lang="en-US" dirty="0"/>
              <a:t>the connection between the blues and American/British </a:t>
            </a:r>
            <a:r>
              <a:rPr lang="en-US" dirty="0" smtClean="0"/>
              <a:t>rock </a:t>
            </a:r>
            <a:r>
              <a:rPr lang="en-US" dirty="0"/>
              <a:t>‘n’ roll.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29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Second Great Migration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Definition</a:t>
            </a:r>
          </a:p>
          <a:p>
            <a:endParaRPr lang="en-US" dirty="0"/>
          </a:p>
          <a:p>
            <a:r>
              <a:rPr lang="en-US" dirty="0" smtClean="0"/>
              <a:t>Migration Statistics</a:t>
            </a:r>
            <a:endParaRPr lang="en-US" dirty="0"/>
          </a:p>
        </p:txBody>
      </p:sp>
      <p:pic>
        <p:nvPicPr>
          <p:cNvPr id="11" name="Content Placeholder 10" descr="index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43" b="-142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339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Out of the Rural South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Push Factors</a:t>
            </a:r>
            <a:endParaRPr lang="en-US" sz="3200" dirty="0"/>
          </a:p>
        </p:txBody>
      </p:sp>
      <p:pic>
        <p:nvPicPr>
          <p:cNvPr id="11" name="Picture Placeholder 10" descr="index-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" r="-527"/>
          <a:stretch>
            <a:fillRect/>
          </a:stretch>
        </p:blipFill>
        <p:spPr/>
      </p:pic>
      <p:pic>
        <p:nvPicPr>
          <p:cNvPr id="13" name="Picture Placeholder 12" descr="index-2.jpg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5" b="-23705"/>
          <a:stretch>
            <a:fillRect/>
          </a:stretch>
        </p:blipFill>
        <p:spPr/>
      </p:pic>
      <p:pic>
        <p:nvPicPr>
          <p:cNvPr id="15" name="Picture Placeholder 14" descr="index-3.jpg"/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12" b="-23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739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Collpase</a:t>
            </a:r>
            <a:r>
              <a:rPr lang="en-US" dirty="0" smtClean="0"/>
              <a:t> of Southern Agriculture</a:t>
            </a:r>
            <a:endParaRPr lang="en-US" dirty="0"/>
          </a:p>
        </p:txBody>
      </p:sp>
      <p:pic>
        <p:nvPicPr>
          <p:cNvPr id="5" name="Content Placeholder 4" descr="index-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25" b="-2622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Increased World Production</a:t>
            </a:r>
          </a:p>
          <a:p>
            <a:r>
              <a:rPr lang="en-US" dirty="0" smtClean="0"/>
              <a:t>Decline in Prices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88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Mechanized Farming</a:t>
            </a:r>
            <a:endParaRPr lang="en-US" dirty="0"/>
          </a:p>
        </p:txBody>
      </p:sp>
      <p:pic>
        <p:nvPicPr>
          <p:cNvPr id="7" name="Picture Placeholder 6" descr="index-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13750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Reduced Demand for Labor</a:t>
            </a:r>
          </a:p>
          <a:p>
            <a:r>
              <a:rPr lang="en-US" dirty="0" smtClean="0"/>
              <a:t>Tractors</a:t>
            </a:r>
          </a:p>
          <a:p>
            <a:r>
              <a:rPr lang="en-US" dirty="0" smtClean="0"/>
              <a:t>Cotton Pickers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1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index-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24" b="-14724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Credit</a:t>
            </a:r>
          </a:p>
          <a:p>
            <a:r>
              <a:rPr lang="en-US" dirty="0" smtClean="0"/>
              <a:t>Company Stores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Sharecropping and the Tenant System</a:t>
            </a:r>
            <a:endParaRPr lang="en-US" dirty="0"/>
          </a:p>
        </p:txBody>
      </p:sp>
      <p:pic>
        <p:nvPicPr>
          <p:cNvPr id="7" name="Picture Placeholder 6" descr="index-6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832" b="-508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001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“New” Deal</a:t>
            </a:r>
            <a:endParaRPr lang="en-US" dirty="0"/>
          </a:p>
        </p:txBody>
      </p:sp>
      <p:pic>
        <p:nvPicPr>
          <p:cNvPr id="8" name="Content Placeholder 7" descr="index-8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75" b="-17875"/>
          <a:stretch>
            <a:fillRect/>
          </a:stretch>
        </p:blipFill>
        <p:spPr/>
      </p:pic>
      <p:pic>
        <p:nvPicPr>
          <p:cNvPr id="11" name="Content Placeholder 10" descr="index-10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65" b="-241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959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5336</TotalTime>
  <Words>376</Words>
  <Application>Microsoft Macintosh PowerPoint</Application>
  <PresentationFormat>On-screen Show (4:3)</PresentationFormat>
  <Paragraphs>80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Spectrum</vt:lpstr>
      <vt:lpstr>Jazz from A to Z Educator Workshop Everybody’s Got the Blues:</vt:lpstr>
      <vt:lpstr>Jazz from A to Z Educator Workshop Goals and Outcomes</vt:lpstr>
      <vt:lpstr>Jazz from A to Z Educator Workshop Objectives</vt:lpstr>
      <vt:lpstr>The Second Great Migration</vt:lpstr>
      <vt:lpstr>Out of the Rural South</vt:lpstr>
      <vt:lpstr>Collpase of Southern Agriculture</vt:lpstr>
      <vt:lpstr>Mechanized Farming</vt:lpstr>
      <vt:lpstr>Sharecropping and the Tenant System</vt:lpstr>
      <vt:lpstr>The “New” Deal</vt:lpstr>
      <vt:lpstr>The Clarksdale List</vt:lpstr>
      <vt:lpstr>Fleeing Racism: Jim Crow</vt:lpstr>
      <vt:lpstr>Fleeing Racism: Education</vt:lpstr>
      <vt:lpstr>Fleeing Racism: Lynching</vt:lpstr>
      <vt:lpstr>Domestic Terrorism</vt:lpstr>
      <vt:lpstr>Pull Factors:</vt:lpstr>
      <vt:lpstr>The Great Disconnect</vt:lpstr>
      <vt:lpstr>Double V Campaign</vt:lpstr>
      <vt:lpstr>Mobilization: Armed Forces</vt:lpstr>
      <vt:lpstr>Mobilization: The Economy</vt:lpstr>
      <vt:lpstr>Mobilization</vt:lpstr>
      <vt:lpstr>Fair Employment?</vt:lpstr>
      <vt:lpstr>A. Philip Randolph</vt:lpstr>
      <vt:lpstr>Post-War Prosperity</vt:lpstr>
      <vt:lpstr>The Sound of the Delta (Rural Blues)</vt:lpstr>
      <vt:lpstr>Musical Elements of the Blues</vt:lpstr>
      <vt:lpstr>Robert Johnson</vt:lpstr>
      <vt:lpstr>Photo Credits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Everybody’s Got the Blues</dc:title>
  <dc:creator>Mary Hutchinson</dc:creator>
  <cp:lastModifiedBy>Mary Hutchinson</cp:lastModifiedBy>
  <cp:revision>109</cp:revision>
  <dcterms:created xsi:type="dcterms:W3CDTF">2015-01-09T15:05:47Z</dcterms:created>
  <dcterms:modified xsi:type="dcterms:W3CDTF">2015-03-02T14:38:58Z</dcterms:modified>
</cp:coreProperties>
</file>