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247" r:id="rId1"/>
  </p:sldMasterIdLst>
  <p:sldIdLst>
    <p:sldId id="287" r:id="rId2"/>
    <p:sldId id="288" r:id="rId3"/>
    <p:sldId id="289" r:id="rId4"/>
    <p:sldId id="292" r:id="rId5"/>
    <p:sldId id="294" r:id="rId6"/>
    <p:sldId id="293" r:id="rId7"/>
    <p:sldId id="291" r:id="rId8"/>
    <p:sldId id="295" r:id="rId9"/>
    <p:sldId id="317" r:id="rId10"/>
    <p:sldId id="296" r:id="rId11"/>
    <p:sldId id="297" r:id="rId12"/>
    <p:sldId id="298" r:id="rId13"/>
    <p:sldId id="327" r:id="rId14"/>
    <p:sldId id="330" r:id="rId15"/>
    <p:sldId id="332" r:id="rId16"/>
    <p:sldId id="299" r:id="rId17"/>
    <p:sldId id="300" r:id="rId18"/>
    <p:sldId id="334"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75" d="100"/>
          <a:sy n="75" d="100"/>
        </p:scale>
        <p:origin x="-1096" y="-4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smtClean="0"/>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en-US" smtClean="0"/>
              <a:t>Click to edit Master title style</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B4DBD-D267-4045-9305-903CC3DC52C5}" type="slidenum">
              <a:rPr lang="en-US" smtClean="0"/>
              <a:t>‹#›</a:t>
            </a:fld>
            <a:endParaRPr lang="en-US" dirty="0"/>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en-US" smtClean="0"/>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en-US" dirty="0" smtClean="0"/>
              <a:t>Drag picture to placeholder or click icon to add</a:t>
            </a:r>
            <a:endParaRPr dirty="0"/>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B4DBD-D267-4045-9305-903CC3DC52C5}" type="slidenum">
              <a:rPr lang="en-US" smtClean="0"/>
              <a:t>‹#›</a:t>
            </a:fld>
            <a:endParaRPr lang="en-US" dirty="0"/>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A078524-A917-D443-B01B-851E2F24E682}" type="datetimeFigureOut">
              <a:rPr lang="en-US" smtClean="0"/>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smtClean="0"/>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A078524-A917-D443-B01B-851E2F24E682}" type="datetimeFigureOut">
              <a:rPr lang="en-US" smtClean="0"/>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B4DBD-D267-4045-9305-903CC3DC52C5}" type="slidenum">
              <a:rPr lang="en-US" smtClean="0"/>
              <a:t>‹#›</a:t>
            </a:fld>
            <a:endParaRPr lang="en-US" dirty="0"/>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A078524-A917-D443-B01B-851E2F24E682}" type="datetimeFigureOut">
              <a:rPr lang="en-US" smtClean="0"/>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BA078524-A917-D443-B01B-851E2F24E682}" type="datetimeFigureOut">
              <a:rPr lang="en-US" smtClean="0"/>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B4DBD-D267-4045-9305-903CC3DC52C5}" type="slidenum">
              <a:rPr lang="en-US" smtClean="0"/>
              <a:t>‹#›</a:t>
            </a:fld>
            <a:endParaRPr lang="en-US" dirty="0"/>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dirty="0" smtClean="0"/>
              <a:t>Drag picture to placeholder or click icon to add</a:t>
            </a:r>
            <a:endParaRPr dirty="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en-US" smtClean="0"/>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en-US" dirty="0" smtClean="0"/>
              <a:t>Drag picture to placeholder or click icon to add</a:t>
            </a:r>
            <a:endParaRPr dirty="0"/>
          </a:p>
        </p:txBody>
      </p:sp>
      <p:sp>
        <p:nvSpPr>
          <p:cNvPr id="4" name="Date Placeholder 3"/>
          <p:cNvSpPr>
            <a:spLocks noGrp="1"/>
          </p:cNvSpPr>
          <p:nvPr>
            <p:ph type="dt" sz="half" idx="10"/>
          </p:nvPr>
        </p:nvSpPr>
        <p:spPr/>
        <p:txBody>
          <a:bodyPr/>
          <a:lstStyle/>
          <a:p>
            <a:fld id="{4251665B-C24A-4702-B522-6A4334602E03}" type="datetimeFigureOut">
              <a:rPr lang="en-US" smtClean="0"/>
              <a:t>3/2/15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B4DBD-D267-4045-9305-903CC3DC52C5}" type="slidenum">
              <a:rPr lang="en-US" smtClean="0"/>
              <a:t>‹#›</a:t>
            </a:fld>
            <a:endParaRPr lang="en-US" dirty="0"/>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en-US" smtClean="0"/>
              <a:t>Click to edit Master title style</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A078524-A917-D443-B01B-851E2F24E682}" type="datetimeFigureOut">
              <a:rPr lang="en-US" smtClean="0"/>
              <a:t>3/2/15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A078524-A917-D443-B01B-851E2F24E682}" type="datetimeFigureOut">
              <a:rPr lang="en-US" smtClean="0"/>
              <a:t>3/2/15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A078524-A917-D443-B01B-851E2F24E682}" type="datetimeFigureOut">
              <a:rPr lang="en-US" smtClean="0"/>
              <a:t>3/2/15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B4DBD-D267-4045-9305-903CC3DC52C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78524-A917-D443-B01B-851E2F24E682}" type="datetimeFigureOut">
              <a:rPr lang="en-US" smtClean="0"/>
              <a:t>3/2/15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B4DBD-D267-4045-9305-903CC3DC52C5}" type="slidenum">
              <a:rPr lang="en-US" smtClean="0"/>
              <a:t>‹#›</a:t>
            </a:fld>
            <a:endParaRPr lang="en-US" dirty="0"/>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BA078524-A917-D443-B01B-851E2F24E682}" type="datetimeFigureOut">
              <a:rPr lang="en-US" smtClean="0"/>
              <a:t>3/2/15</a:t>
            </a:fld>
            <a:endParaRPr lang="en-US" dirty="0"/>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lang="en-US" dirty="0"/>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AB8B4DBD-D267-4045-9305-903CC3DC52C5}" type="slidenum">
              <a:rPr lang="en-US" smtClean="0"/>
              <a:t>‹#›</a:t>
            </a:fld>
            <a:endParaRPr lang="en-US" dirty="0"/>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en-US" smtClean="0"/>
              <a:t>Click to edit Master title style</a:t>
            </a:r>
            <a:endParaRPr/>
          </a:p>
        </p:txBody>
      </p:sp>
    </p:spTree>
  </p:cSld>
  <p:clrMap bg1="lt1" tx1="dk1" bg2="lt2" tx2="dk2" accent1="accent1" accent2="accent2" accent3="accent3" accent4="accent4" accent5="accent5" accent6="accent6" hlink="hlink" folHlink="folHlink"/>
  <p:sldLayoutIdLst>
    <p:sldLayoutId id="2147485248" r:id="rId1"/>
    <p:sldLayoutId id="2147485249" r:id="rId2"/>
    <p:sldLayoutId id="2147485250" r:id="rId3"/>
    <p:sldLayoutId id="2147485251" r:id="rId4"/>
    <p:sldLayoutId id="2147485252" r:id="rId5"/>
    <p:sldLayoutId id="2147485253" r:id="rId6"/>
    <p:sldLayoutId id="2147485254" r:id="rId7"/>
    <p:sldLayoutId id="2147485255" r:id="rId8"/>
    <p:sldLayoutId id="2147485256" r:id="rId9"/>
    <p:sldLayoutId id="2147485257" r:id="rId10"/>
    <p:sldLayoutId id="2147485258" r:id="rId11"/>
    <p:sldLayoutId id="2147485259" r:id="rId12"/>
    <p:sldLayoutId id="2147485260" r:id="rId13"/>
    <p:sldLayoutId id="2147485261" r:id="rId14"/>
    <p:sldLayoutId id="2147485262" r:id="rId15"/>
    <p:sldLayoutId id="2147485263"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 Id="rId3"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 Id="rId3" Type="http://schemas.openxmlformats.org/officeDocument/2006/relationships/image" Target="../media/image2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 Id="rId3" Type="http://schemas.openxmlformats.org/officeDocument/2006/relationships/image" Target="../media/image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The Second Great Migration </a:t>
            </a:r>
            <a:r>
              <a:rPr lang="en-US" dirty="0" smtClean="0"/>
              <a:t/>
            </a:r>
            <a:br>
              <a:rPr lang="en-US" dirty="0" smtClean="0"/>
            </a:br>
            <a:r>
              <a:rPr lang="en-US" dirty="0" smtClean="0"/>
              <a:t>Destinations</a:t>
            </a:r>
            <a:endParaRPr lang="en-US" dirty="0"/>
          </a:p>
        </p:txBody>
      </p:sp>
      <p:pic>
        <p:nvPicPr>
          <p:cNvPr id="6" name="Content Placeholder 5" descr="9_007Mw.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1159" t="-208" b="7688"/>
          <a:stretch/>
        </p:blipFill>
        <p:spPr>
          <a:xfrm>
            <a:off x="284163" y="1761068"/>
            <a:ext cx="8574087" cy="4365096"/>
          </a:xfrm>
        </p:spPr>
      </p:pic>
    </p:spTree>
    <p:extLst>
      <p:ext uri="{BB962C8B-B14F-4D97-AF65-F5344CB8AC3E}">
        <p14:creationId xmlns:p14="http://schemas.microsoft.com/office/powerpoint/2010/main" val="8609611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Facing Migrants:</a:t>
            </a:r>
            <a:br>
              <a:rPr lang="en-US" dirty="0" smtClean="0"/>
            </a:br>
            <a:r>
              <a:rPr lang="en-US" dirty="0" smtClean="0"/>
              <a:t>Segregated Schools</a:t>
            </a:r>
            <a:endParaRPr lang="en-US" dirty="0"/>
          </a:p>
        </p:txBody>
      </p:sp>
      <p:sp>
        <p:nvSpPr>
          <p:cNvPr id="3" name="Text Placeholder 2"/>
          <p:cNvSpPr>
            <a:spLocks noGrp="1"/>
          </p:cNvSpPr>
          <p:nvPr>
            <p:ph type="body" idx="1"/>
          </p:nvPr>
        </p:nvSpPr>
        <p:spPr/>
        <p:txBody>
          <a:bodyPr/>
          <a:lstStyle/>
          <a:p>
            <a:r>
              <a:rPr lang="en-US" dirty="0" smtClean="0"/>
              <a:t>Harlem Children</a:t>
            </a:r>
            <a:endParaRPr lang="en-US" dirty="0"/>
          </a:p>
        </p:txBody>
      </p:sp>
      <p:pic>
        <p:nvPicPr>
          <p:cNvPr id="7" name="Content Placeholder 6" descr="index-14.jpg"/>
          <p:cNvPicPr>
            <a:picLocks noGrp="1" noChangeAspect="1"/>
          </p:cNvPicPr>
          <p:nvPr>
            <p:ph sz="half" idx="2"/>
          </p:nvPr>
        </p:nvPicPr>
        <p:blipFill>
          <a:blip r:embed="rId2">
            <a:extLst>
              <a:ext uri="{28A0092B-C50C-407E-A947-70E740481C1C}">
                <a14:useLocalDpi xmlns:a14="http://schemas.microsoft.com/office/drawing/2010/main" val="0"/>
              </a:ext>
            </a:extLst>
          </a:blip>
          <a:srcRect t="-6012" b="-6012"/>
          <a:stretch>
            <a:fillRect/>
          </a:stretch>
        </p:blipFill>
        <p:spPr/>
      </p:pic>
      <p:sp>
        <p:nvSpPr>
          <p:cNvPr id="5" name="Text Placeholder 4"/>
          <p:cNvSpPr>
            <a:spLocks noGrp="1"/>
          </p:cNvSpPr>
          <p:nvPr>
            <p:ph type="body" sz="quarter" idx="3"/>
          </p:nvPr>
        </p:nvSpPr>
        <p:spPr/>
        <p:txBody>
          <a:bodyPr/>
          <a:lstStyle/>
          <a:p>
            <a:r>
              <a:rPr lang="en-US" dirty="0" smtClean="0"/>
              <a:t>George Washington Carver </a:t>
            </a:r>
            <a:r>
              <a:rPr lang="en-US" dirty="0"/>
              <a:t>H</a:t>
            </a:r>
            <a:r>
              <a:rPr lang="en-US" dirty="0" smtClean="0"/>
              <a:t>igh School- Phoenix</a:t>
            </a:r>
            <a:endParaRPr lang="en-US" dirty="0"/>
          </a:p>
        </p:txBody>
      </p:sp>
      <p:pic>
        <p:nvPicPr>
          <p:cNvPr id="8" name="Content Placeholder 7" descr="800px-P-Phoenix_Union_Colored_High_School-1926.jpg"/>
          <p:cNvPicPr>
            <a:picLocks noGrp="1" noChangeAspect="1"/>
          </p:cNvPicPr>
          <p:nvPr>
            <p:ph sz="quarter" idx="4"/>
          </p:nvPr>
        </p:nvPicPr>
        <p:blipFill>
          <a:blip r:embed="rId3">
            <a:extLst>
              <a:ext uri="{28A0092B-C50C-407E-A947-70E740481C1C}">
                <a14:useLocalDpi xmlns:a14="http://schemas.microsoft.com/office/drawing/2010/main" val="0"/>
              </a:ext>
            </a:extLst>
          </a:blip>
          <a:srcRect t="-9943" b="-9943"/>
          <a:stretch>
            <a:fillRect/>
          </a:stretch>
        </p:blipFill>
        <p:spPr/>
      </p:pic>
    </p:spTree>
    <p:extLst>
      <p:ext uri="{BB962C8B-B14F-4D97-AF65-F5344CB8AC3E}">
        <p14:creationId xmlns:p14="http://schemas.microsoft.com/office/powerpoint/2010/main" val="31286624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the Migration</a:t>
            </a:r>
            <a:endParaRPr lang="en-US" dirty="0"/>
          </a:p>
        </p:txBody>
      </p:sp>
      <p:pic>
        <p:nvPicPr>
          <p:cNvPr id="4" name="Content Placeholder 3" descr="9_010Mw.jpg"/>
          <p:cNvPicPr>
            <a:picLocks noGrp="1" noChangeAspect="1"/>
          </p:cNvPicPr>
          <p:nvPr>
            <p:ph idx="1"/>
          </p:nvPr>
        </p:nvPicPr>
        <p:blipFill>
          <a:blip r:embed="rId2">
            <a:extLst>
              <a:ext uri="{28A0092B-C50C-407E-A947-70E740481C1C}">
                <a14:useLocalDpi xmlns:a14="http://schemas.microsoft.com/office/drawing/2010/main" val="0"/>
              </a:ext>
            </a:extLst>
          </a:blip>
          <a:srcRect l="-11890" r="-11890"/>
          <a:stretch>
            <a:fillRect/>
          </a:stretch>
        </p:blipFill>
        <p:spPr/>
      </p:pic>
    </p:spTree>
    <p:extLst>
      <p:ext uri="{BB962C8B-B14F-4D97-AF65-F5344CB8AC3E}">
        <p14:creationId xmlns:p14="http://schemas.microsoft.com/office/powerpoint/2010/main" val="27612477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Impact of the Migration:</a:t>
            </a:r>
            <a:br>
              <a:rPr lang="en-US" dirty="0" smtClean="0">
                <a:solidFill>
                  <a:srgbClr val="FF0000"/>
                </a:solidFill>
              </a:rPr>
            </a:br>
            <a:r>
              <a:rPr lang="en-US" dirty="0" smtClean="0">
                <a:solidFill>
                  <a:srgbClr val="FF0000"/>
                </a:solidFill>
              </a:rPr>
              <a:t>Cultural Diffusion&gt; </a:t>
            </a:r>
            <a:r>
              <a:rPr lang="en-US" sz="4000" dirty="0" smtClean="0">
                <a:solidFill>
                  <a:srgbClr val="0000FF"/>
                </a:solidFill>
              </a:rPr>
              <a:t>Urban Blues</a:t>
            </a:r>
            <a:endParaRPr lang="en-US" sz="4000" dirty="0">
              <a:solidFill>
                <a:srgbClr val="0000FF"/>
              </a:solidFill>
            </a:endParaRPr>
          </a:p>
        </p:txBody>
      </p:sp>
      <p:sp>
        <p:nvSpPr>
          <p:cNvPr id="7" name="Text Placeholder 6"/>
          <p:cNvSpPr>
            <a:spLocks noGrp="1"/>
          </p:cNvSpPr>
          <p:nvPr>
            <p:ph type="body" idx="1"/>
          </p:nvPr>
        </p:nvSpPr>
        <p:spPr/>
        <p:txBody>
          <a:bodyPr/>
          <a:lstStyle/>
          <a:p>
            <a:r>
              <a:rPr lang="en-US" dirty="0" smtClean="0"/>
              <a:t>Muddy Waters</a:t>
            </a:r>
            <a:endParaRPr lang="en-US" dirty="0"/>
          </a:p>
        </p:txBody>
      </p:sp>
      <p:pic>
        <p:nvPicPr>
          <p:cNvPr id="5" name="Content Placeholder 4" descr="1614x2048.jpg"/>
          <p:cNvPicPr>
            <a:picLocks noGrp="1" noChangeAspect="1"/>
          </p:cNvPicPr>
          <p:nvPr>
            <p:ph sz="half" idx="2"/>
          </p:nvPr>
        </p:nvPicPr>
        <p:blipFill>
          <a:blip r:embed="rId2">
            <a:extLst>
              <a:ext uri="{28A0092B-C50C-407E-A947-70E740481C1C}">
                <a14:useLocalDpi xmlns:a14="http://schemas.microsoft.com/office/drawing/2010/main" val="0"/>
              </a:ext>
            </a:extLst>
          </a:blip>
          <a:srcRect l="-20561" r="-20561"/>
          <a:stretch>
            <a:fillRect/>
          </a:stretch>
        </p:blipFill>
        <p:spPr/>
      </p:pic>
      <p:sp>
        <p:nvSpPr>
          <p:cNvPr id="8" name="Text Placeholder 7"/>
          <p:cNvSpPr>
            <a:spLocks noGrp="1"/>
          </p:cNvSpPr>
          <p:nvPr>
            <p:ph type="body" sz="quarter" idx="3"/>
          </p:nvPr>
        </p:nvSpPr>
        <p:spPr/>
        <p:txBody>
          <a:bodyPr/>
          <a:lstStyle/>
          <a:p>
            <a:r>
              <a:rPr lang="en-US" dirty="0" smtClean="0"/>
              <a:t>Willie Dixon</a:t>
            </a:r>
            <a:endParaRPr lang="en-US" dirty="0"/>
          </a:p>
        </p:txBody>
      </p:sp>
      <p:pic>
        <p:nvPicPr>
          <p:cNvPr id="6" name="Content Placeholder 5" descr="willie_dixon1.jpg"/>
          <p:cNvPicPr>
            <a:picLocks noGrp="1" noChangeAspect="1"/>
          </p:cNvPicPr>
          <p:nvPr>
            <p:ph sz="quarter" idx="4"/>
          </p:nvPr>
        </p:nvPicPr>
        <p:blipFill>
          <a:blip r:embed="rId3">
            <a:extLst>
              <a:ext uri="{28A0092B-C50C-407E-A947-70E740481C1C}">
                <a14:useLocalDpi xmlns:a14="http://schemas.microsoft.com/office/drawing/2010/main" val="0"/>
              </a:ext>
            </a:extLst>
          </a:blip>
          <a:srcRect t="13710" b="13710"/>
          <a:stretch>
            <a:fillRect/>
          </a:stretch>
        </p:blipFill>
        <p:spPr/>
      </p:pic>
    </p:spTree>
    <p:extLst>
      <p:ext uri="{BB962C8B-B14F-4D97-AF65-F5344CB8AC3E}">
        <p14:creationId xmlns:p14="http://schemas.microsoft.com/office/powerpoint/2010/main" val="8073230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Muddy Waters</a:t>
            </a:r>
            <a:endParaRPr lang="en-US" dirty="0"/>
          </a:p>
        </p:txBody>
      </p:sp>
      <p:pic>
        <p:nvPicPr>
          <p:cNvPr id="5" name="Content Placeholder 4" descr="1614x2048.jpg"/>
          <p:cNvPicPr>
            <a:picLocks noGrp="1" noChangeAspect="1"/>
          </p:cNvPicPr>
          <p:nvPr>
            <p:ph sz="half" idx="1"/>
          </p:nvPr>
        </p:nvPicPr>
        <p:blipFill>
          <a:blip r:embed="rId2">
            <a:extLst>
              <a:ext uri="{28A0092B-C50C-407E-A947-70E740481C1C}">
                <a14:useLocalDpi xmlns:a14="http://schemas.microsoft.com/office/drawing/2010/main" val="0"/>
              </a:ext>
            </a:extLst>
          </a:blip>
          <a:srcRect l="-12756" r="-12756"/>
          <a:stretch>
            <a:fillRect/>
          </a:stretch>
        </p:blipFill>
        <p:spPr/>
      </p:pic>
      <p:sp>
        <p:nvSpPr>
          <p:cNvPr id="4" name="Content Placeholder 3"/>
          <p:cNvSpPr>
            <a:spLocks noGrp="1"/>
          </p:cNvSpPr>
          <p:nvPr>
            <p:ph sz="half" idx="2"/>
          </p:nvPr>
        </p:nvSpPr>
        <p:spPr/>
        <p:txBody>
          <a:bodyPr>
            <a:normAutofit fontScale="47500" lnSpcReduction="20000"/>
          </a:bodyPr>
          <a:lstStyle/>
          <a:p>
            <a:r>
              <a:rPr lang="en-US" b="1" cap="all" dirty="0"/>
              <a:t>VITAL STATISTICS</a:t>
            </a:r>
            <a:endParaRPr lang="en-US" b="1" dirty="0"/>
          </a:p>
          <a:p>
            <a:r>
              <a:rPr lang="en-US" b="1" dirty="0"/>
              <a:t>Born:</a:t>
            </a:r>
            <a:r>
              <a:rPr lang="en-US" dirty="0"/>
              <a:t> April 4, 1915 in Rolling Fork, Mississippi</a:t>
            </a:r>
            <a:br>
              <a:rPr lang="en-US" dirty="0"/>
            </a:br>
            <a:r>
              <a:rPr lang="en-US" b="1" dirty="0"/>
              <a:t>Joined: the Silas Green Tent Show and began to travel in 1941</a:t>
            </a:r>
            <a:endParaRPr lang="en-US" dirty="0"/>
          </a:p>
          <a:p>
            <a:r>
              <a:rPr lang="en-US" b="1" dirty="0"/>
              <a:t>Recorded: first to be recorded by Alan Lomax</a:t>
            </a:r>
            <a:endParaRPr lang="en-US" dirty="0"/>
          </a:p>
          <a:p>
            <a:r>
              <a:rPr lang="en-US" b="1" dirty="0"/>
              <a:t>Moved: to Chicago in 1943 and began performing in clubs</a:t>
            </a:r>
            <a:endParaRPr lang="en-US" dirty="0"/>
          </a:p>
          <a:p>
            <a:r>
              <a:rPr lang="en-US" b="1" dirty="0"/>
              <a:t>Career Takes Off: In 1950 Aristocrat Records became Chess Records and Waters career took off</a:t>
            </a:r>
            <a:endParaRPr lang="en-US" dirty="0"/>
          </a:p>
          <a:p>
            <a:r>
              <a:rPr lang="en-US" b="1" dirty="0"/>
              <a:t>Died:</a:t>
            </a:r>
            <a:r>
              <a:rPr lang="en-US" dirty="0"/>
              <a:t> April 30, 1983, in Downers Grove, Illinois</a:t>
            </a:r>
            <a:br>
              <a:rPr lang="en-US" dirty="0"/>
            </a:br>
            <a:r>
              <a:rPr lang="en-US" b="1" dirty="0"/>
              <a:t>Nationality: </a:t>
            </a:r>
            <a:r>
              <a:rPr lang="en-US" dirty="0"/>
              <a:t>U.S.</a:t>
            </a:r>
            <a:br>
              <a:rPr lang="en-US" dirty="0"/>
            </a:br>
            <a:r>
              <a:rPr lang="en-US" b="1" dirty="0"/>
              <a:t>Genre:</a:t>
            </a:r>
            <a:r>
              <a:rPr lang="en-US" dirty="0"/>
              <a:t>  Blues</a:t>
            </a:r>
            <a:br>
              <a:rPr lang="en-US" dirty="0"/>
            </a:br>
            <a:r>
              <a:rPr lang="en-US" b="1" dirty="0"/>
              <a:t>Performed as:</a:t>
            </a:r>
            <a:r>
              <a:rPr lang="en-US" dirty="0"/>
              <a:t> singer and guitarist</a:t>
            </a:r>
          </a:p>
          <a:p>
            <a:r>
              <a:rPr lang="en-US" b="1" dirty="0"/>
              <a:t>During the performer's lifetime:</a:t>
            </a:r>
            <a:r>
              <a:rPr lang="en-US" dirty="0"/>
              <a:t>  Mr. Waters was the A &amp; R of Chess Records along with Willie Dixon-bass/ composer, Otis Spann-piano, Little Water-harmonica, Jimmy Rogers-guitar and Elgin Evans-drums.  Hits like "I'm Your Hoochie Coochie Man" and "Rollin' Stone" made him an iconic Chicago blues man. Muddy won 6 Grammys.</a:t>
            </a:r>
          </a:p>
          <a:p>
            <a:pPr marL="0" indent="0">
              <a:buNone/>
            </a:pPr>
            <a:endParaRPr lang="en-US" dirty="0"/>
          </a:p>
        </p:txBody>
      </p:sp>
    </p:spTree>
    <p:extLst>
      <p:ext uri="{BB962C8B-B14F-4D97-AF65-F5344CB8AC3E}">
        <p14:creationId xmlns:p14="http://schemas.microsoft.com/office/powerpoint/2010/main" val="43141645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Willie Dixon</a:t>
            </a:r>
            <a:endParaRPr lang="en-US" dirty="0"/>
          </a:p>
        </p:txBody>
      </p:sp>
      <p:pic>
        <p:nvPicPr>
          <p:cNvPr id="7" name="Content Placeholder 6" descr="willie-dixon.jpg"/>
          <p:cNvPicPr>
            <a:picLocks noGrp="1" noChangeAspect="1"/>
          </p:cNvPicPr>
          <p:nvPr>
            <p:ph sz="half" idx="1"/>
          </p:nvPr>
        </p:nvPicPr>
        <p:blipFill>
          <a:blip r:embed="rId2">
            <a:extLst>
              <a:ext uri="{28A0092B-C50C-407E-A947-70E740481C1C}">
                <a14:useLocalDpi xmlns:a14="http://schemas.microsoft.com/office/drawing/2010/main" val="0"/>
              </a:ext>
            </a:extLst>
          </a:blip>
          <a:srcRect l="2233" r="2233"/>
          <a:stretch>
            <a:fillRect/>
          </a:stretch>
        </p:blipFill>
        <p:spPr/>
      </p:pic>
      <p:sp>
        <p:nvSpPr>
          <p:cNvPr id="9" name="Content Placeholder 8"/>
          <p:cNvSpPr>
            <a:spLocks noGrp="1"/>
          </p:cNvSpPr>
          <p:nvPr>
            <p:ph sz="half" idx="2"/>
          </p:nvPr>
        </p:nvSpPr>
        <p:spPr/>
        <p:txBody>
          <a:bodyPr>
            <a:normAutofit fontScale="92500" lnSpcReduction="10000"/>
          </a:bodyPr>
          <a:lstStyle/>
          <a:p>
            <a:pPr marL="0" indent="0">
              <a:buNone/>
            </a:pPr>
            <a:r>
              <a:rPr lang="en-US" b="1" cap="all" dirty="0"/>
              <a:t>VITAL STATISTICS</a:t>
            </a:r>
            <a:endParaRPr lang="en-US" b="1" dirty="0"/>
          </a:p>
          <a:p>
            <a:pPr marL="0" indent="0">
              <a:buNone/>
            </a:pPr>
            <a:r>
              <a:rPr lang="en-US" b="1" dirty="0"/>
              <a:t>Born:</a:t>
            </a:r>
            <a:r>
              <a:rPr lang="en-US" dirty="0"/>
              <a:t> July 1, 1915 in Vicksburg, Mississippi, William James Dixon (Willie</a:t>
            </a:r>
            <a:r>
              <a:rPr lang="en-US" dirty="0" smtClean="0"/>
              <a:t>)</a:t>
            </a:r>
          </a:p>
          <a:p>
            <a:pPr marL="0" indent="0">
              <a:buNone/>
            </a:pPr>
            <a:r>
              <a:rPr lang="en-US" b="1" dirty="0" smtClean="0"/>
              <a:t>Died</a:t>
            </a:r>
            <a:r>
              <a:rPr lang="en-US" b="1" dirty="0"/>
              <a:t>:</a:t>
            </a:r>
            <a:r>
              <a:rPr lang="en-US" dirty="0"/>
              <a:t> January 29, 1992 in Burbank, California</a:t>
            </a:r>
            <a:br>
              <a:rPr lang="en-US" dirty="0"/>
            </a:br>
            <a:r>
              <a:rPr lang="en-US" b="1" dirty="0" smtClean="0"/>
              <a:t>Moved</a:t>
            </a:r>
            <a:r>
              <a:rPr lang="en-US" b="1" dirty="0"/>
              <a:t>: to Chicago in </a:t>
            </a:r>
            <a:r>
              <a:rPr lang="en-US" b="1" dirty="0" smtClean="0"/>
              <a:t>1936</a:t>
            </a:r>
          </a:p>
          <a:p>
            <a:pPr marL="0" indent="0">
              <a:buNone/>
            </a:pPr>
            <a:r>
              <a:rPr lang="en-US" b="1" dirty="0" smtClean="0"/>
              <a:t>Nationality</a:t>
            </a:r>
            <a:r>
              <a:rPr lang="en-US" b="1" dirty="0"/>
              <a:t>: </a:t>
            </a:r>
            <a:r>
              <a:rPr lang="en-US" dirty="0"/>
              <a:t>U.S.</a:t>
            </a:r>
            <a:br>
              <a:rPr lang="en-US" dirty="0"/>
            </a:br>
            <a:r>
              <a:rPr lang="en-US" b="1" dirty="0"/>
              <a:t>Genre:</a:t>
            </a:r>
            <a:r>
              <a:rPr lang="en-US" dirty="0"/>
              <a:t>  Blues</a:t>
            </a:r>
            <a:br>
              <a:rPr lang="en-US" dirty="0"/>
            </a:br>
            <a:r>
              <a:rPr lang="en-US" b="1" dirty="0"/>
              <a:t>Performed as:</a:t>
            </a:r>
            <a:r>
              <a:rPr lang="en-US" dirty="0"/>
              <a:t> Producer, Songwriter, Singer, Bassist</a:t>
            </a:r>
          </a:p>
          <a:p>
            <a:pPr marL="0" indent="0">
              <a:buNone/>
            </a:pPr>
            <a:endParaRPr lang="en-US" dirty="0"/>
          </a:p>
        </p:txBody>
      </p:sp>
    </p:spTree>
    <p:extLst>
      <p:ext uri="{BB962C8B-B14F-4D97-AF65-F5344CB8AC3E}">
        <p14:creationId xmlns:p14="http://schemas.microsoft.com/office/powerpoint/2010/main" val="270220858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Sunnyland Slim</a:t>
            </a:r>
            <a:endParaRPr lang="en-US" dirty="0"/>
          </a:p>
        </p:txBody>
      </p:sp>
      <p:sp>
        <p:nvSpPr>
          <p:cNvPr id="3" name="Content Placeholder 2"/>
          <p:cNvSpPr>
            <a:spLocks noGrp="1"/>
          </p:cNvSpPr>
          <p:nvPr>
            <p:ph sz="half" idx="1"/>
          </p:nvPr>
        </p:nvSpPr>
        <p:spPr/>
        <p:txBody>
          <a:bodyPr>
            <a:normAutofit/>
          </a:bodyPr>
          <a:lstStyle/>
          <a:p>
            <a:pPr marL="0" indent="0">
              <a:buNone/>
            </a:pPr>
            <a:r>
              <a:rPr lang="en-US" b="1" cap="all" dirty="0"/>
              <a:t>VITAL STATISTICS</a:t>
            </a:r>
            <a:endParaRPr lang="en-US" b="1" dirty="0"/>
          </a:p>
          <a:p>
            <a:pPr marL="0" indent="0">
              <a:buNone/>
            </a:pPr>
            <a:r>
              <a:rPr lang="en-US" b="1" dirty="0"/>
              <a:t>Born:</a:t>
            </a:r>
            <a:r>
              <a:rPr lang="en-US" dirty="0"/>
              <a:t> September 05, 1907 in Vance, Mississippi</a:t>
            </a:r>
            <a:br>
              <a:rPr lang="en-US" dirty="0"/>
            </a:br>
            <a:r>
              <a:rPr lang="en-US" b="1" dirty="0"/>
              <a:t>Died:</a:t>
            </a:r>
            <a:r>
              <a:rPr lang="en-US" dirty="0"/>
              <a:t> March 17, 1995 in Chicago, Illinois</a:t>
            </a:r>
            <a:br>
              <a:rPr lang="en-US" dirty="0"/>
            </a:br>
            <a:r>
              <a:rPr lang="en-US" b="1" dirty="0"/>
              <a:t>Moved: to Chicago, IL in 1942</a:t>
            </a:r>
            <a:endParaRPr lang="en-US" dirty="0"/>
          </a:p>
          <a:p>
            <a:pPr marL="0" indent="0">
              <a:buNone/>
            </a:pPr>
            <a:r>
              <a:rPr lang="en-US" b="1" dirty="0"/>
              <a:t>Nationality: </a:t>
            </a:r>
            <a:r>
              <a:rPr lang="en-US" dirty="0"/>
              <a:t>U.S.</a:t>
            </a:r>
            <a:br>
              <a:rPr lang="en-US" dirty="0"/>
            </a:br>
            <a:r>
              <a:rPr lang="en-US" b="1" dirty="0"/>
              <a:t>Genre:</a:t>
            </a:r>
            <a:r>
              <a:rPr lang="en-US" dirty="0"/>
              <a:t>  Blues</a:t>
            </a:r>
            <a:br>
              <a:rPr lang="en-US" dirty="0"/>
            </a:br>
            <a:r>
              <a:rPr lang="en-US" b="1" dirty="0"/>
              <a:t>Performed as:</a:t>
            </a:r>
            <a:r>
              <a:rPr lang="en-US" dirty="0"/>
              <a:t> pianist, organist and vocalist</a:t>
            </a:r>
          </a:p>
          <a:p>
            <a:pPr marL="0" indent="0">
              <a:buNone/>
            </a:pPr>
            <a:endParaRPr lang="en-US" dirty="0"/>
          </a:p>
        </p:txBody>
      </p:sp>
      <p:pic>
        <p:nvPicPr>
          <p:cNvPr id="5" name="Content Placeholder 4" descr="Sunnyland Slim1.jpg"/>
          <p:cNvPicPr>
            <a:picLocks noGrp="1" noChangeAspect="1"/>
          </p:cNvPicPr>
          <p:nvPr>
            <p:ph sz="half" idx="2"/>
          </p:nvPr>
        </p:nvPicPr>
        <p:blipFill>
          <a:blip r:embed="rId2">
            <a:extLst>
              <a:ext uri="{28A0092B-C50C-407E-A947-70E740481C1C}">
                <a14:useLocalDpi xmlns:a14="http://schemas.microsoft.com/office/drawing/2010/main" val="0"/>
              </a:ext>
            </a:extLst>
          </a:blip>
          <a:srcRect t="-24108" b="-24108"/>
          <a:stretch>
            <a:fillRect/>
          </a:stretch>
        </p:blipFill>
        <p:spPr/>
      </p:pic>
    </p:spTree>
    <p:extLst>
      <p:ext uri="{BB962C8B-B14F-4D97-AF65-F5344CB8AC3E}">
        <p14:creationId xmlns:p14="http://schemas.microsoft.com/office/powerpoint/2010/main" val="227140267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0000FF"/>
                </a:solidFill>
              </a:rPr>
              <a:t>Urban Blues</a:t>
            </a:r>
            <a:br>
              <a:rPr lang="en-US" sz="4000" dirty="0" smtClean="0">
                <a:solidFill>
                  <a:srgbClr val="0000FF"/>
                </a:solidFill>
              </a:rPr>
            </a:br>
            <a:r>
              <a:rPr lang="en-US" sz="3600" dirty="0" smtClean="0"/>
              <a:t>Chess Records, 2120 S. Michigan Ave. Chicago</a:t>
            </a:r>
            <a:endParaRPr lang="en-US" sz="3600" dirty="0"/>
          </a:p>
        </p:txBody>
      </p:sp>
      <p:pic>
        <p:nvPicPr>
          <p:cNvPr id="6" name="Content Placeholder 5" descr="P1000347.jpg"/>
          <p:cNvPicPr>
            <a:picLocks noGrp="1" noChangeAspect="1"/>
          </p:cNvPicPr>
          <p:nvPr>
            <p:ph sz="half" idx="1"/>
          </p:nvPr>
        </p:nvPicPr>
        <p:blipFill>
          <a:blip r:embed="rId2">
            <a:extLst>
              <a:ext uri="{28A0092B-C50C-407E-A947-70E740481C1C}">
                <a14:useLocalDpi xmlns:a14="http://schemas.microsoft.com/office/drawing/2010/main" val="0"/>
              </a:ext>
            </a:extLst>
          </a:blip>
          <a:srcRect l="-15942" r="-15942"/>
          <a:stretch>
            <a:fillRect/>
          </a:stretch>
        </p:blipFill>
        <p:spPr/>
      </p:pic>
      <p:pic>
        <p:nvPicPr>
          <p:cNvPr id="7" name="Content Placeholder 6" descr="P1000344.jpg"/>
          <p:cNvPicPr>
            <a:picLocks noGrp="1" noChangeAspect="1"/>
          </p:cNvPicPr>
          <p:nvPr>
            <p:ph sz="half" idx="2"/>
          </p:nvPr>
        </p:nvPicPr>
        <p:blipFill>
          <a:blip r:embed="rId3">
            <a:extLst>
              <a:ext uri="{28A0092B-C50C-407E-A947-70E740481C1C}">
                <a14:useLocalDpi xmlns:a14="http://schemas.microsoft.com/office/drawing/2010/main" val="0"/>
              </a:ext>
            </a:extLst>
          </a:blip>
          <a:srcRect l="-15942" r="-15942"/>
          <a:stretch>
            <a:fillRect/>
          </a:stretch>
        </p:blipFill>
        <p:spPr/>
      </p:pic>
    </p:spTree>
    <p:extLst>
      <p:ext uri="{BB962C8B-B14F-4D97-AF65-F5344CB8AC3E}">
        <p14:creationId xmlns:p14="http://schemas.microsoft.com/office/powerpoint/2010/main" val="18472051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Impact of the Blues on Rock ‘n’ Roll</a:t>
            </a:r>
            <a:endParaRPr lang="en-US" dirty="0">
              <a:solidFill>
                <a:srgbClr val="0000FF"/>
              </a:solidFill>
            </a:endParaRPr>
          </a:p>
        </p:txBody>
      </p:sp>
      <p:sp>
        <p:nvSpPr>
          <p:cNvPr id="7" name="Content Placeholder 6"/>
          <p:cNvSpPr>
            <a:spLocks noGrp="1"/>
          </p:cNvSpPr>
          <p:nvPr>
            <p:ph idx="1"/>
          </p:nvPr>
        </p:nvSpPr>
        <p:spPr>
          <a:xfrm>
            <a:off x="1171903" y="2133600"/>
            <a:ext cx="7076747" cy="3992563"/>
          </a:xfrm>
        </p:spPr>
        <p:txBody>
          <a:bodyPr>
            <a:normAutofit/>
          </a:bodyPr>
          <a:lstStyle/>
          <a:p>
            <a:pPr marL="0" indent="0" algn="ctr">
              <a:buNone/>
            </a:pPr>
            <a:r>
              <a:rPr lang="en-US" sz="2800" dirty="0"/>
              <a:t>“The blues are the roots and the other </a:t>
            </a:r>
            <a:r>
              <a:rPr lang="en-US" sz="2800" dirty="0"/>
              <a:t>musics</a:t>
            </a:r>
            <a:r>
              <a:rPr lang="en-US" sz="2800" dirty="0"/>
              <a:t> are the fruits. It’s better keeping the roots alive, because it means better fruits from now on. The blues are the roots of all American music. As long as American music survives, so will the blues.</a:t>
            </a:r>
            <a:r>
              <a:rPr lang="en-US" sz="2800" dirty="0" smtClean="0"/>
              <a:t>”</a:t>
            </a:r>
          </a:p>
          <a:p>
            <a:pPr marL="0" indent="0" algn="ctr">
              <a:buNone/>
            </a:pPr>
            <a:r>
              <a:rPr lang="en-US" dirty="0" smtClean="0"/>
              <a:t>Willie Dixon</a:t>
            </a:r>
            <a:endParaRPr lang="en-US" dirty="0"/>
          </a:p>
        </p:txBody>
      </p:sp>
    </p:spTree>
    <p:extLst>
      <p:ext uri="{BB962C8B-B14F-4D97-AF65-F5344CB8AC3E}">
        <p14:creationId xmlns:p14="http://schemas.microsoft.com/office/powerpoint/2010/main" val="22879421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Credits</a:t>
            </a:r>
            <a:endParaRPr lang="en-US" dirty="0"/>
          </a:p>
        </p:txBody>
      </p:sp>
      <p:sp>
        <p:nvSpPr>
          <p:cNvPr id="4" name="Content Placeholder 3"/>
          <p:cNvSpPr>
            <a:spLocks noGrp="1"/>
          </p:cNvSpPr>
          <p:nvPr>
            <p:ph idx="1"/>
          </p:nvPr>
        </p:nvSpPr>
        <p:spPr/>
        <p:txBody>
          <a:bodyPr/>
          <a:lstStyle/>
          <a:p>
            <a:endParaRPr lang="en-US" dirty="0" smtClean="0"/>
          </a:p>
          <a:p>
            <a:pPr marL="0" indent="0" algn="ctr">
              <a:buNone/>
            </a:pPr>
            <a:r>
              <a:rPr lang="en-US" dirty="0" smtClean="0"/>
              <a:t>All photos credits for this PowerPoint can be accessed on the </a:t>
            </a:r>
            <a:r>
              <a:rPr lang="en-US" i="1" dirty="0" smtClean="0"/>
              <a:t>Jazz From A to Z </a:t>
            </a:r>
            <a:r>
              <a:rPr lang="en-US" dirty="0" smtClean="0"/>
              <a:t>content outline from the educator workshop “Everybody’s Got the Blues.”</a:t>
            </a:r>
            <a:endParaRPr lang="en-US" dirty="0"/>
          </a:p>
        </p:txBody>
      </p:sp>
    </p:spTree>
    <p:extLst>
      <p:ext uri="{BB962C8B-B14F-4D97-AF65-F5344CB8AC3E}">
        <p14:creationId xmlns:p14="http://schemas.microsoft.com/office/powerpoint/2010/main" val="3696797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Into the North and West</a:t>
            </a:r>
            <a:endParaRPr lang="en-US" dirty="0"/>
          </a:p>
        </p:txBody>
      </p:sp>
      <p:pic>
        <p:nvPicPr>
          <p:cNvPr id="6" name="Content Placeholder 5" descr="9_012Mw.jpg"/>
          <p:cNvPicPr>
            <a:picLocks noGrp="1" noChangeAspect="1"/>
          </p:cNvPicPr>
          <p:nvPr>
            <p:ph idx="1"/>
          </p:nvPr>
        </p:nvPicPr>
        <p:blipFill>
          <a:blip r:embed="rId2">
            <a:extLst>
              <a:ext uri="{28A0092B-C50C-407E-A947-70E740481C1C}">
                <a14:useLocalDpi xmlns:a14="http://schemas.microsoft.com/office/drawing/2010/main" val="0"/>
              </a:ext>
            </a:extLst>
          </a:blip>
          <a:srcRect l="-15820" r="-15820"/>
          <a:stretch>
            <a:fillRect/>
          </a:stretch>
        </p:blipFill>
        <p:spPr>
          <a:xfrm>
            <a:off x="626533" y="1869156"/>
            <a:ext cx="8028517" cy="4527941"/>
          </a:xfrm>
        </p:spPr>
      </p:pic>
    </p:spTree>
    <p:extLst>
      <p:ext uri="{BB962C8B-B14F-4D97-AF65-F5344CB8AC3E}">
        <p14:creationId xmlns:p14="http://schemas.microsoft.com/office/powerpoint/2010/main" val="11035780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Cities</a:t>
            </a:r>
            <a:endParaRPr lang="en-US" dirty="0"/>
          </a:p>
        </p:txBody>
      </p:sp>
      <p:sp>
        <p:nvSpPr>
          <p:cNvPr id="5" name="Text Placeholder 4"/>
          <p:cNvSpPr>
            <a:spLocks noGrp="1"/>
          </p:cNvSpPr>
          <p:nvPr>
            <p:ph type="body" idx="1"/>
          </p:nvPr>
        </p:nvSpPr>
        <p:spPr/>
        <p:txBody>
          <a:bodyPr/>
          <a:lstStyle/>
          <a:p>
            <a:r>
              <a:rPr lang="en-US" dirty="0" smtClean="0"/>
              <a:t>New York’s Harlem</a:t>
            </a:r>
            <a:endParaRPr lang="en-US" dirty="0"/>
          </a:p>
        </p:txBody>
      </p:sp>
      <p:pic>
        <p:nvPicPr>
          <p:cNvPr id="10" name="Content Placeholder 9" descr="index-1.jpg"/>
          <p:cNvPicPr>
            <a:picLocks noGrp="1" noChangeAspect="1"/>
          </p:cNvPicPr>
          <p:nvPr>
            <p:ph sz="half" idx="2"/>
          </p:nvPr>
        </p:nvPicPr>
        <p:blipFill>
          <a:blip r:embed="rId2">
            <a:extLst>
              <a:ext uri="{28A0092B-C50C-407E-A947-70E740481C1C}">
                <a14:useLocalDpi xmlns:a14="http://schemas.microsoft.com/office/drawing/2010/main" val="0"/>
              </a:ext>
            </a:extLst>
          </a:blip>
          <a:srcRect l="11876" r="11876"/>
          <a:stretch>
            <a:fillRect/>
          </a:stretch>
        </p:blipFill>
        <p:spPr/>
      </p:pic>
      <p:sp>
        <p:nvSpPr>
          <p:cNvPr id="7" name="Text Placeholder 6"/>
          <p:cNvSpPr>
            <a:spLocks noGrp="1"/>
          </p:cNvSpPr>
          <p:nvPr>
            <p:ph type="body" sz="quarter" idx="3"/>
          </p:nvPr>
        </p:nvSpPr>
        <p:spPr/>
        <p:txBody>
          <a:bodyPr/>
          <a:lstStyle/>
          <a:p>
            <a:r>
              <a:rPr lang="en-US" dirty="0" smtClean="0"/>
              <a:t>Pittsburgh’s Hill District</a:t>
            </a:r>
            <a:endParaRPr lang="en-US" dirty="0"/>
          </a:p>
        </p:txBody>
      </p:sp>
      <p:pic>
        <p:nvPicPr>
          <p:cNvPr id="9" name="Content Placeholder 8" descr="herr.gif"/>
          <p:cNvPicPr>
            <a:picLocks noGrp="1" noChangeAspect="1"/>
          </p:cNvPicPr>
          <p:nvPr>
            <p:ph sz="quarter" idx="4"/>
          </p:nvPr>
        </p:nvPicPr>
        <p:blipFill>
          <a:blip r:embed="rId3">
            <a:extLst>
              <a:ext uri="{28A0092B-C50C-407E-A947-70E740481C1C}">
                <a14:useLocalDpi xmlns:a14="http://schemas.microsoft.com/office/drawing/2010/main" val="0"/>
              </a:ext>
            </a:extLst>
          </a:blip>
          <a:srcRect l="5909" r="5909"/>
          <a:stretch>
            <a:fillRect/>
          </a:stretch>
        </p:blipFill>
        <p:spPr/>
      </p:pic>
    </p:spTree>
    <p:extLst>
      <p:ext uri="{BB962C8B-B14F-4D97-AF65-F5344CB8AC3E}">
        <p14:creationId xmlns:p14="http://schemas.microsoft.com/office/powerpoint/2010/main" val="26415264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Adjustment to Urban Life</a:t>
            </a:r>
            <a:endParaRPr lang="en-US" dirty="0"/>
          </a:p>
        </p:txBody>
      </p:sp>
      <p:sp>
        <p:nvSpPr>
          <p:cNvPr id="3" name="Text Placeholder 2"/>
          <p:cNvSpPr>
            <a:spLocks noGrp="1"/>
          </p:cNvSpPr>
          <p:nvPr>
            <p:ph type="body" idx="1"/>
          </p:nvPr>
        </p:nvSpPr>
        <p:spPr/>
        <p:txBody>
          <a:bodyPr/>
          <a:lstStyle/>
          <a:p>
            <a:r>
              <a:rPr lang="en-US" dirty="0" smtClean="0"/>
              <a:t>“Bright Lights, Big City”</a:t>
            </a:r>
            <a:endParaRPr lang="en-US" dirty="0"/>
          </a:p>
        </p:txBody>
      </p:sp>
      <p:pic>
        <p:nvPicPr>
          <p:cNvPr id="7" name="Content Placeholder 6" descr="index-4.jpg"/>
          <p:cNvPicPr>
            <a:picLocks noGrp="1" noChangeAspect="1"/>
          </p:cNvPicPr>
          <p:nvPr>
            <p:ph sz="half" idx="2"/>
          </p:nvPr>
        </p:nvPicPr>
        <p:blipFill>
          <a:blip r:embed="rId2">
            <a:extLst>
              <a:ext uri="{28A0092B-C50C-407E-A947-70E740481C1C}">
                <a14:useLocalDpi xmlns:a14="http://schemas.microsoft.com/office/drawing/2010/main" val="0"/>
              </a:ext>
            </a:extLst>
          </a:blip>
          <a:srcRect t="-9216" b="-9216"/>
          <a:stretch>
            <a:fillRect/>
          </a:stretch>
        </p:blipFill>
        <p:spPr/>
      </p:pic>
      <p:sp>
        <p:nvSpPr>
          <p:cNvPr id="5" name="Text Placeholder 4"/>
          <p:cNvSpPr>
            <a:spLocks noGrp="1"/>
          </p:cNvSpPr>
          <p:nvPr>
            <p:ph type="body" sz="quarter" idx="3"/>
          </p:nvPr>
        </p:nvSpPr>
        <p:spPr/>
        <p:txBody>
          <a:bodyPr/>
          <a:lstStyle/>
          <a:p>
            <a:r>
              <a:rPr lang="en-US" dirty="0" smtClean="0"/>
              <a:t>“Storefront Church”</a:t>
            </a:r>
            <a:endParaRPr lang="en-US" dirty="0"/>
          </a:p>
        </p:txBody>
      </p:sp>
      <p:pic>
        <p:nvPicPr>
          <p:cNvPr id="8" name="Content Placeholder 7" descr="index-5.jpg"/>
          <p:cNvPicPr>
            <a:picLocks noGrp="1" noChangeAspect="1"/>
          </p:cNvPicPr>
          <p:nvPr>
            <p:ph sz="quarter" idx="4"/>
          </p:nvPr>
        </p:nvPicPr>
        <p:blipFill>
          <a:blip r:embed="rId3">
            <a:extLst>
              <a:ext uri="{28A0092B-C50C-407E-A947-70E740481C1C}">
                <a14:useLocalDpi xmlns:a14="http://schemas.microsoft.com/office/drawing/2010/main" val="0"/>
              </a:ext>
            </a:extLst>
          </a:blip>
          <a:srcRect l="-22491" r="-22491"/>
          <a:stretch>
            <a:fillRect/>
          </a:stretch>
        </p:blipFill>
        <p:spPr/>
      </p:pic>
    </p:spTree>
    <p:extLst>
      <p:ext uri="{BB962C8B-B14F-4D97-AF65-F5344CB8AC3E}">
        <p14:creationId xmlns:p14="http://schemas.microsoft.com/office/powerpoint/2010/main" val="388966545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Facing Migrants: Discrimination in Public </a:t>
            </a:r>
            <a:r>
              <a:rPr lang="en-US" dirty="0" smtClean="0"/>
              <a:t>Accommodations</a:t>
            </a:r>
            <a:endParaRPr lang="en-US" dirty="0"/>
          </a:p>
        </p:txBody>
      </p:sp>
      <p:pic>
        <p:nvPicPr>
          <p:cNvPr id="4" name="Content Placeholder 3" descr="Pool_Rendezvous_Park_2nd_St_Sirrine_1960s.jpg"/>
          <p:cNvPicPr>
            <a:picLocks noGrp="1" noChangeAspect="1"/>
          </p:cNvPicPr>
          <p:nvPr>
            <p:ph sz="half" idx="1"/>
          </p:nvPr>
        </p:nvPicPr>
        <p:blipFill>
          <a:blip r:embed="rId2">
            <a:extLst>
              <a:ext uri="{28A0092B-C50C-407E-A947-70E740481C1C}">
                <a14:useLocalDpi xmlns:a14="http://schemas.microsoft.com/office/drawing/2010/main" val="0"/>
              </a:ext>
            </a:extLst>
          </a:blip>
          <a:srcRect l="10979" r="10979"/>
          <a:stretch>
            <a:fillRect/>
          </a:stretch>
        </p:blipFill>
        <p:spPr/>
      </p:pic>
      <p:sp>
        <p:nvSpPr>
          <p:cNvPr id="3" name="Content Placeholder 2"/>
          <p:cNvSpPr>
            <a:spLocks noGrp="1"/>
          </p:cNvSpPr>
          <p:nvPr>
            <p:ph sz="half" idx="2"/>
          </p:nvPr>
        </p:nvSpPr>
        <p:spPr/>
        <p:txBody>
          <a:bodyPr/>
          <a:lstStyle/>
          <a:p>
            <a:pPr marL="0" indent="0">
              <a:buNone/>
            </a:pPr>
            <a:r>
              <a:rPr lang="en-US" dirty="0" smtClean="0"/>
              <a:t>“Mr. Jarvis reported that the Mexican and Negro problem was getting out of hand and some definite action should be taken in order to give the Caretaker the proper authority to handle the situation.” </a:t>
            </a:r>
          </a:p>
          <a:p>
            <a:pPr marL="0" indent="0" algn="ctr">
              <a:buNone/>
            </a:pPr>
            <a:r>
              <a:rPr lang="en-US" dirty="0" smtClean="0"/>
              <a:t> </a:t>
            </a:r>
            <a:r>
              <a:rPr lang="en-US" sz="1800" dirty="0" smtClean="0"/>
              <a:t>Mesa Parks and Playground Board Meeting, July 9, 1940</a:t>
            </a:r>
            <a:endParaRPr lang="en-US" dirty="0"/>
          </a:p>
        </p:txBody>
      </p:sp>
    </p:spTree>
    <p:extLst>
      <p:ext uri="{BB962C8B-B14F-4D97-AF65-F5344CB8AC3E}">
        <p14:creationId xmlns:p14="http://schemas.microsoft.com/office/powerpoint/2010/main" val="4231862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Facing Migrants:</a:t>
            </a:r>
            <a:br>
              <a:rPr lang="en-US" dirty="0" smtClean="0"/>
            </a:br>
            <a:r>
              <a:rPr lang="en-US" dirty="0" smtClean="0"/>
              <a:t>Employment Discrimination</a:t>
            </a:r>
            <a:endParaRPr lang="en-US" dirty="0"/>
          </a:p>
        </p:txBody>
      </p:sp>
      <p:pic>
        <p:nvPicPr>
          <p:cNvPr id="5" name="Content Placeholder 4" descr="index-6.jpg"/>
          <p:cNvPicPr>
            <a:picLocks noGrp="1" noChangeAspect="1"/>
          </p:cNvPicPr>
          <p:nvPr>
            <p:ph sz="half" idx="1"/>
          </p:nvPr>
        </p:nvPicPr>
        <p:blipFill>
          <a:blip r:embed="rId2">
            <a:extLst>
              <a:ext uri="{28A0092B-C50C-407E-A947-70E740481C1C}">
                <a14:useLocalDpi xmlns:a14="http://schemas.microsoft.com/office/drawing/2010/main" val="0"/>
              </a:ext>
            </a:extLst>
          </a:blip>
          <a:srcRect t="3306" b="3306"/>
          <a:stretch>
            <a:fillRect/>
          </a:stretch>
        </p:blipFill>
        <p:spPr/>
      </p:pic>
      <p:pic>
        <p:nvPicPr>
          <p:cNvPr id="6" name="Content Placeholder 5" descr="index-8.jpg"/>
          <p:cNvPicPr>
            <a:picLocks noGrp="1" noChangeAspect="1"/>
          </p:cNvPicPr>
          <p:nvPr>
            <p:ph sz="half" idx="2"/>
          </p:nvPr>
        </p:nvPicPr>
        <p:blipFill>
          <a:blip r:embed="rId3">
            <a:extLst>
              <a:ext uri="{28A0092B-C50C-407E-A947-70E740481C1C}">
                <a14:useLocalDpi xmlns:a14="http://schemas.microsoft.com/office/drawing/2010/main" val="0"/>
              </a:ext>
            </a:extLst>
          </a:blip>
          <a:srcRect l="10366" r="10366"/>
          <a:stretch>
            <a:fillRect/>
          </a:stretch>
        </p:blipFill>
        <p:spPr/>
      </p:pic>
    </p:spTree>
    <p:extLst>
      <p:ext uri="{BB962C8B-B14F-4D97-AF65-F5344CB8AC3E}">
        <p14:creationId xmlns:p14="http://schemas.microsoft.com/office/powerpoint/2010/main" val="403711929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Fair Employment</a:t>
            </a:r>
            <a:endParaRPr lang="en-US" dirty="0"/>
          </a:p>
        </p:txBody>
      </p:sp>
      <p:pic>
        <p:nvPicPr>
          <p:cNvPr id="7" name="Content Placeholder 6" descr="index-3.jpg"/>
          <p:cNvPicPr>
            <a:picLocks noGrp="1" noChangeAspect="1"/>
          </p:cNvPicPr>
          <p:nvPr>
            <p:ph idx="1"/>
          </p:nvPr>
        </p:nvPicPr>
        <p:blipFill>
          <a:blip r:embed="rId2">
            <a:extLst>
              <a:ext uri="{28A0092B-C50C-407E-A947-70E740481C1C}">
                <a14:useLocalDpi xmlns:a14="http://schemas.microsoft.com/office/drawing/2010/main" val="0"/>
              </a:ext>
            </a:extLst>
          </a:blip>
          <a:srcRect t="12717" b="12717"/>
          <a:stretch>
            <a:fillRect/>
          </a:stretch>
        </p:blipFill>
        <p:spPr/>
      </p:pic>
    </p:spTree>
    <p:extLst>
      <p:ext uri="{BB962C8B-B14F-4D97-AF65-F5344CB8AC3E}">
        <p14:creationId xmlns:p14="http://schemas.microsoft.com/office/powerpoint/2010/main" val="7145345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Issues Facing Migrants:</a:t>
            </a:r>
            <a:br>
              <a:rPr lang="en-US" dirty="0" smtClean="0"/>
            </a:br>
            <a:r>
              <a:rPr lang="en-US" dirty="0" smtClean="0"/>
              <a:t>Housing Discrimination</a:t>
            </a:r>
            <a:endParaRPr lang="en-US" dirty="0"/>
          </a:p>
        </p:txBody>
      </p:sp>
      <p:sp>
        <p:nvSpPr>
          <p:cNvPr id="3" name="Text Placeholder 2"/>
          <p:cNvSpPr>
            <a:spLocks noGrp="1"/>
          </p:cNvSpPr>
          <p:nvPr>
            <p:ph type="body" idx="1"/>
          </p:nvPr>
        </p:nvSpPr>
        <p:spPr/>
        <p:txBody>
          <a:bodyPr/>
          <a:lstStyle/>
          <a:p>
            <a:r>
              <a:rPr lang="en-US" dirty="0" smtClean="0"/>
              <a:t>Detroit</a:t>
            </a:r>
            <a:endParaRPr lang="en-US" dirty="0"/>
          </a:p>
        </p:txBody>
      </p:sp>
      <p:pic>
        <p:nvPicPr>
          <p:cNvPr id="7" name="Content Placeholder 6" descr="index-13.jpg"/>
          <p:cNvPicPr>
            <a:picLocks noGrp="1" noChangeAspect="1"/>
          </p:cNvPicPr>
          <p:nvPr>
            <p:ph sz="half" idx="2"/>
          </p:nvPr>
        </p:nvPicPr>
        <p:blipFill>
          <a:blip r:embed="rId2">
            <a:extLst>
              <a:ext uri="{28A0092B-C50C-407E-A947-70E740481C1C}">
                <a14:useLocalDpi xmlns:a14="http://schemas.microsoft.com/office/drawing/2010/main" val="0"/>
              </a:ext>
            </a:extLst>
          </a:blip>
          <a:srcRect t="-8506" b="-8506"/>
          <a:stretch>
            <a:fillRect/>
          </a:stretch>
        </p:blipFill>
        <p:spPr/>
      </p:pic>
      <p:sp>
        <p:nvSpPr>
          <p:cNvPr id="5" name="Text Placeholder 4"/>
          <p:cNvSpPr>
            <a:spLocks noGrp="1"/>
          </p:cNvSpPr>
          <p:nvPr>
            <p:ph type="body" sz="quarter" idx="3"/>
          </p:nvPr>
        </p:nvSpPr>
        <p:spPr/>
        <p:txBody>
          <a:bodyPr/>
          <a:lstStyle/>
          <a:p>
            <a:r>
              <a:rPr lang="en-US" dirty="0" smtClean="0"/>
              <a:t>Chicago</a:t>
            </a:r>
            <a:endParaRPr lang="en-US" dirty="0"/>
          </a:p>
        </p:txBody>
      </p:sp>
      <p:pic>
        <p:nvPicPr>
          <p:cNvPr id="8" name="Content Placeholder 7" descr="index-12.jpg"/>
          <p:cNvPicPr>
            <a:picLocks noGrp="1" noChangeAspect="1"/>
          </p:cNvPicPr>
          <p:nvPr>
            <p:ph sz="quarter" idx="4"/>
          </p:nvPr>
        </p:nvPicPr>
        <p:blipFill>
          <a:blip r:embed="rId3">
            <a:extLst>
              <a:ext uri="{28A0092B-C50C-407E-A947-70E740481C1C}">
                <a14:useLocalDpi xmlns:a14="http://schemas.microsoft.com/office/drawing/2010/main" val="0"/>
              </a:ext>
            </a:extLst>
          </a:blip>
          <a:srcRect t="-17259" b="-17259"/>
          <a:stretch>
            <a:fillRect/>
          </a:stretch>
        </p:blipFill>
        <p:spPr/>
      </p:pic>
    </p:spTree>
    <p:extLst>
      <p:ext uri="{BB962C8B-B14F-4D97-AF65-F5344CB8AC3E}">
        <p14:creationId xmlns:p14="http://schemas.microsoft.com/office/powerpoint/2010/main" val="42270647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Means of Housing Discrimination </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Redlining</a:t>
            </a:r>
          </a:p>
          <a:p>
            <a:r>
              <a:rPr lang="en-US" dirty="0" smtClean="0"/>
              <a:t>Housing/Restrictive Covenants</a:t>
            </a:r>
          </a:p>
          <a:p>
            <a:r>
              <a:rPr lang="en-US" dirty="0" smtClean="0"/>
              <a:t>Public Housing Projects</a:t>
            </a:r>
          </a:p>
          <a:p>
            <a:r>
              <a:rPr lang="en-US" dirty="0" smtClean="0"/>
              <a:t>Realtors’ Code of Ethics</a:t>
            </a:r>
          </a:p>
          <a:p>
            <a:r>
              <a:rPr lang="en-US" dirty="0" smtClean="0"/>
              <a:t>Block Associations</a:t>
            </a:r>
          </a:p>
          <a:p>
            <a:r>
              <a:rPr lang="en-US" dirty="0" smtClean="0"/>
              <a:t>Terrorism</a:t>
            </a:r>
          </a:p>
          <a:p>
            <a:r>
              <a:rPr lang="en-US" dirty="0" smtClean="0"/>
              <a:t>“White Flight”</a:t>
            </a:r>
            <a:endParaRPr lang="en-US" dirty="0"/>
          </a:p>
        </p:txBody>
      </p:sp>
    </p:spTree>
    <p:extLst>
      <p:ext uri="{BB962C8B-B14F-4D97-AF65-F5344CB8AC3E}">
        <p14:creationId xmlns:p14="http://schemas.microsoft.com/office/powerpoint/2010/main" val="42611777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Spectrum.thmx</Template>
  <TotalTime>5310</TotalTime>
  <Words>267</Words>
  <Application>Microsoft Macintosh PowerPoint</Application>
  <PresentationFormat>On-screen Show (4:3)</PresentationFormat>
  <Paragraphs>55</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Spectrum</vt:lpstr>
      <vt:lpstr>The Second Great Migration  Destinations</vt:lpstr>
      <vt:lpstr>Into the North and West</vt:lpstr>
      <vt:lpstr>Cities</vt:lpstr>
      <vt:lpstr>Adjustment to Urban Life</vt:lpstr>
      <vt:lpstr>Issues Facing Migrants: Discrimination in Public Accommodations</vt:lpstr>
      <vt:lpstr>Issues  Facing Migrants: Employment Discrimination</vt:lpstr>
      <vt:lpstr>Fair Employment</vt:lpstr>
      <vt:lpstr>Issues Facing Migrants: Housing Discrimination</vt:lpstr>
      <vt:lpstr>Means of Housing Discrimination </vt:lpstr>
      <vt:lpstr>Issues Facing Migrants: Segregated Schools</vt:lpstr>
      <vt:lpstr>Impact of the Migration</vt:lpstr>
      <vt:lpstr>Impact of the Migration: Cultural Diffusion&gt; Urban Blues</vt:lpstr>
      <vt:lpstr>Muddy Waters</vt:lpstr>
      <vt:lpstr>Willie Dixon</vt:lpstr>
      <vt:lpstr>Sunnyland Slim</vt:lpstr>
      <vt:lpstr>Urban Blues Chess Records, 2120 S. Michigan Ave. Chicago</vt:lpstr>
      <vt:lpstr>Impact of the Blues on Rock ‘n’ Roll</vt:lpstr>
      <vt:lpstr>Photo Credits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Everybody’s Got the Blues</dc:title>
  <dc:creator>Mary Hutchinson</dc:creator>
  <cp:lastModifiedBy>Mary Hutchinson</cp:lastModifiedBy>
  <cp:revision>109</cp:revision>
  <dcterms:created xsi:type="dcterms:W3CDTF">2015-01-09T15:05:47Z</dcterms:created>
  <dcterms:modified xsi:type="dcterms:W3CDTF">2015-03-02T14:45:13Z</dcterms:modified>
</cp:coreProperties>
</file>