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5247" r:id="rId1"/>
  </p:sldMasterIdLst>
  <p:sldIdLst>
    <p:sldId id="312" r:id="rId2"/>
    <p:sldId id="282" r:id="rId3"/>
    <p:sldId id="335" r:id="rId4"/>
    <p:sldId id="277" r:id="rId5"/>
    <p:sldId id="278" r:id="rId6"/>
    <p:sldId id="279" r:id="rId7"/>
    <p:sldId id="280" r:id="rId8"/>
    <p:sldId id="281" r:id="rId9"/>
    <p:sldId id="283" r:id="rId10"/>
    <p:sldId id="33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0"/>
    <p:restoredTop sz="93571"/>
  </p:normalViewPr>
  <p:slideViewPr>
    <p:cSldViewPr snapToGrid="0" snapToObjects="1">
      <p:cViewPr>
        <p:scale>
          <a:sx n="75" d="100"/>
          <a:sy n="75" d="100"/>
        </p:scale>
        <p:origin x="91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8E80666-FB37-4B36-9149-507F3B0178E3}" type="datetimeFigureOut">
              <a:rPr lang="en-US" smtClean="0"/>
              <a:pPr/>
              <a:t>11/16/16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dirty="0"/>
          </a:p>
        </p:txBody>
      </p:sp>
      <p:sp>
        <p:nvSpPr>
          <p:cNvPr id="7" name="Rectangle 6"/>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16"/>
          <p:cNvGrpSpPr/>
          <p:nvPr/>
        </p:nvGrpSpPr>
        <p:grpSpPr>
          <a:xfrm>
            <a:off x="284163" y="1906542"/>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21341" y="44900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a:solidFill>
                  <a:schemeClr val="bg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76205" y="1532427"/>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13" name="Rectangle 12"/>
          <p:cNvSpPr/>
          <p:nvPr/>
        </p:nvSpPr>
        <p:spPr>
          <a:xfrm>
            <a:off x="284163" y="6227064"/>
            <a:ext cx="8574087" cy="17373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en-US" smtClean="0"/>
              <a:t>Click to edit Master title style</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078524-A917-D443-B01B-851E2F24E682}" type="datetimeFigureOut">
              <a:rPr lang="en-US" smtClean="0"/>
              <a:t>11/16/16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078524-A917-D443-B01B-851E2F24E682}" type="datetimeFigureOut">
              <a:rPr lang="en-US" smtClean="0"/>
              <a:t>11/16/16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B8B4DBD-D267-4045-9305-903CC3DC52C5}" type="slidenum">
              <a:rPr lang="en-US"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en-US" smtClean="0"/>
              <a:t>Click to edit Master title style</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078524-A917-D443-B01B-851E2F24E682}" type="datetimeFigureOut">
              <a:rPr lang="en-US" smtClean="0"/>
              <a:t>11/16/16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B8B4DBD-D267-4045-9305-903CC3DC52C5}" type="slidenum">
              <a:rPr lang="en-US" smtClean="0"/>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A078524-A917-D443-B01B-851E2F24E682}" type="datetimeFigureOut">
              <a:rPr lang="en-US" smtClean="0"/>
              <a:t>11/16/16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B8B4DBD-D267-4045-9305-903CC3DC52C5}" type="slidenum">
              <a:rPr lang="en-US" smtClean="0"/>
              <a:t>‹#›</a:t>
            </a:fld>
            <a:endParaRPr lang="en-US" dirty="0"/>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en-US" smtClean="0"/>
              <a:t>Click to edit Master title style</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en-US" dirty="0" smtClean="0"/>
              <a:t>Drag picture to placeholder or click icon to add</a:t>
            </a:r>
            <a:endParaRPr dirty="0"/>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3 Pictures with Caption">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078524-A917-D443-B01B-851E2F24E682}" type="datetimeFigureOut">
              <a:rPr lang="en-US" smtClean="0"/>
              <a:t>11/16/16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B8B4DBD-D267-4045-9305-903CC3DC52C5}" type="slidenum">
              <a:rPr lang="en-US" smtClean="0"/>
              <a:t>‹#›</a:t>
            </a:fld>
            <a:endParaRPr lang="en-US" dirty="0"/>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A078524-A917-D443-B01B-851E2F24E682}" type="datetimeFigureOut">
              <a:rPr lang="en-US" smtClean="0"/>
              <a:t>11/16/16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8B4DBD-D267-4045-9305-903CC3DC52C5}" type="slidenum">
              <a:rPr lang="en-US" smtClean="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en-US" smtClean="0"/>
              <a:t>Click to edit Master title style</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A078524-A917-D443-B01B-851E2F24E682}" type="datetimeFigureOut">
              <a:rPr lang="en-US" smtClean="0"/>
              <a:t>11/16/16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8B4DBD-D267-4045-9305-903CC3DC52C5}" type="slidenum">
              <a:rPr lang="en-US" smtClean="0"/>
              <a:t>‹#›</a:t>
            </a:fld>
            <a:endParaRPr lang="en-US" dirty="0"/>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A078524-A917-D443-B01B-851E2F24E682}" type="datetimeFigureOut">
              <a:rPr lang="en-US" smtClean="0"/>
              <a:t>11/16/16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8B4DBD-D267-4045-9305-903CC3DC52C5}"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Date Placeholder 3"/>
          <p:cNvSpPr>
            <a:spLocks noGrp="1"/>
          </p:cNvSpPr>
          <p:nvPr>
            <p:ph type="dt" sz="half" idx="10"/>
          </p:nvPr>
        </p:nvSpPr>
        <p:spPr/>
        <p:txBody>
          <a:bodyPr/>
          <a:lstStyle/>
          <a:p>
            <a:fld id="{BA078524-A917-D443-B01B-851E2F24E682}" type="datetimeFigureOut">
              <a:rPr lang="en-US" smtClean="0"/>
              <a:t>11/16/16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8B4DBD-D267-4045-9305-903CC3DC52C5}" type="slidenum">
              <a:rPr lang="en-US" smtClean="0"/>
              <a:t>‹#›</a:t>
            </a:fld>
            <a:endParaRPr lang="en-US" dirty="0"/>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en-US" dirty="0" smtClean="0"/>
              <a:t>Drag picture to placeholder or click icon to add</a:t>
            </a:r>
            <a:endParaRPr dirty="0"/>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9" name="TextBox 18"/>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en-US" smtClean="0"/>
              <a:t>Click to edit Master title style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en-US" smtClean="0"/>
              <a:t>Click to edit Master text styles</a:t>
            </a:r>
          </a:p>
        </p:txBody>
      </p:sp>
      <p:sp>
        <p:nvSpPr>
          <p:cNvPr id="4" name="Date Placeholder 3"/>
          <p:cNvSpPr>
            <a:spLocks noGrp="1"/>
          </p:cNvSpPr>
          <p:nvPr>
            <p:ph type="dt" sz="half" idx="10"/>
          </p:nvPr>
        </p:nvSpPr>
        <p:spPr/>
        <p:txBody>
          <a:bodyPr/>
          <a:lstStyle/>
          <a:p>
            <a:fld id="{28E80666-FB37-4B36-9149-507F3B0178E3}" type="datetimeFigureOut">
              <a:rPr lang="en-US" smtClean="0"/>
              <a:pPr/>
              <a:t>11/16/16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en-US" dirty="0" smtClean="0"/>
              <a:t>Drag picture to placeholder or click icon to add</a:t>
            </a:r>
            <a:endParaRPr dirty="0"/>
          </a:p>
        </p:txBody>
      </p:sp>
      <p:sp>
        <p:nvSpPr>
          <p:cNvPr id="4" name="Date Placeholder 3"/>
          <p:cNvSpPr>
            <a:spLocks noGrp="1"/>
          </p:cNvSpPr>
          <p:nvPr>
            <p:ph type="dt" sz="half" idx="10"/>
          </p:nvPr>
        </p:nvSpPr>
        <p:spPr/>
        <p:txBody>
          <a:bodyPr/>
          <a:lstStyle/>
          <a:p>
            <a:fld id="{4251665B-C24A-4702-B522-6A4334602E03}" type="datetimeFigureOut">
              <a:rPr lang="en-US" smtClean="0"/>
              <a:t>11/16/16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B8B4DBD-D267-4045-9305-903CC3DC52C5}" type="slidenum">
              <a:rPr lang="en-US" smtClean="0"/>
              <a:t>‹#›</a:t>
            </a:fld>
            <a:endParaRPr lang="en-US" dirty="0"/>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en-US" smtClean="0"/>
              <a:t>Click to edit Master title style</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284163" y="1577847"/>
            <a:ext cx="8576373"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A078524-A917-D443-B01B-851E2F24E682}" type="datetimeFigureOut">
              <a:rPr lang="en-US" smtClean="0"/>
              <a:t>11/16/16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B8B4DBD-D267-4045-9305-903CC3DC52C5}"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a:off x="284163" y="1577847"/>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A078524-A917-D443-B01B-851E2F24E682}" type="datetimeFigureOut">
              <a:rPr lang="en-US" smtClean="0"/>
              <a:t>11/16/16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B8B4DBD-D267-4045-9305-903CC3DC52C5}"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6"/>
          <p:cNvGrpSpPr/>
          <p:nvPr/>
        </p:nvGrpSpPr>
        <p:grpSpPr>
          <a:xfrm>
            <a:off x="284163" y="1577847"/>
            <a:ext cx="8576373"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A078524-A917-D443-B01B-851E2F24E682}" type="datetimeFigureOut">
              <a:rPr lang="en-US" smtClean="0"/>
              <a:t>11/16/16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B8B4DBD-D267-4045-9305-903CC3DC52C5}"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078524-A917-D443-B01B-851E2F24E682}" type="datetimeFigureOut">
              <a:rPr lang="en-US" smtClean="0"/>
              <a:t>11/16/16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B8B4DBD-D267-4045-9305-903CC3DC52C5}" type="slidenum">
              <a:rPr lang="en-US" smtClean="0"/>
              <a:t>‹#›</a:t>
            </a:fld>
            <a:endParaRPr lang="en-US" dirty="0"/>
          </a:p>
        </p:txBody>
      </p:sp>
      <p:grpSp>
        <p:nvGrpSpPr>
          <p:cNvPr id="5" name="Group 4"/>
          <p:cNvGrpSpPr/>
          <p:nvPr/>
        </p:nvGrpSpPr>
        <p:grpSpPr>
          <a:xfrm>
            <a:off x="284163" y="452718"/>
            <a:ext cx="8576373"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1503" y="2133600"/>
            <a:ext cx="7076747" cy="3992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BA078524-A917-D443-B01B-851E2F24E682}" type="datetimeFigureOut">
              <a:rPr lang="en-US" smtClean="0"/>
              <a:t>11/16/16</a:t>
            </a:fld>
            <a:endParaRPr lang="en-US" dirty="0"/>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endParaRPr lang="en-US" dirty="0"/>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fld id="{AB8B4DBD-D267-4045-9305-903CC3DC52C5}" type="slidenum">
              <a:rPr lang="en-US" smtClean="0"/>
              <a:t>‹#›</a:t>
            </a:fld>
            <a:endParaRPr lang="en-US" dirty="0"/>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en-US" smtClean="0"/>
              <a:t>Click to edit Master title style</a:t>
            </a:r>
            <a:endParaRPr/>
          </a:p>
        </p:txBody>
      </p:sp>
    </p:spTree>
  </p:cSld>
  <p:clrMap bg1="lt1" tx1="dk1" bg2="lt2" tx2="dk2" accent1="accent1" accent2="accent2" accent3="accent3" accent4="accent4" accent5="accent5" accent6="accent6" hlink="hlink" folHlink="folHlink"/>
  <p:sldLayoutIdLst>
    <p:sldLayoutId id="2147485248" r:id="rId1"/>
    <p:sldLayoutId id="2147485249" r:id="rId2"/>
    <p:sldLayoutId id="2147485250" r:id="rId3"/>
    <p:sldLayoutId id="2147485251" r:id="rId4"/>
    <p:sldLayoutId id="2147485252" r:id="rId5"/>
    <p:sldLayoutId id="2147485253" r:id="rId6"/>
    <p:sldLayoutId id="2147485254" r:id="rId7"/>
    <p:sldLayoutId id="2147485255" r:id="rId8"/>
    <p:sldLayoutId id="2147485256" r:id="rId9"/>
    <p:sldLayoutId id="2147485257" r:id="rId10"/>
    <p:sldLayoutId id="2147485258" r:id="rId11"/>
    <p:sldLayoutId id="2147485259" r:id="rId12"/>
    <p:sldLayoutId id="2147485260" r:id="rId13"/>
    <p:sldLayoutId id="2147485261" r:id="rId14"/>
    <p:sldLayoutId id="2147485262" r:id="rId15"/>
    <p:sldLayoutId id="2147485263" r:id="rId16"/>
  </p:sldLayoutIdLst>
  <p:txStyles>
    <p:titleStyle>
      <a:lvl1pPr algn="r" defTabSz="914400" rtl="0" eaLnBrk="1" latinLnBrk="0" hangingPunct="1">
        <a:spcBef>
          <a:spcPct val="0"/>
        </a:spcBef>
        <a:buNone/>
        <a:defRPr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jpg"/><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solidFill>
                  <a:srgbClr val="FF0000"/>
                </a:solidFill>
              </a:rPr>
              <a:t>A Great Speech in Civil Rights History:</a:t>
            </a:r>
            <a:br>
              <a:rPr lang="en-US" sz="3200" dirty="0" smtClean="0">
                <a:solidFill>
                  <a:srgbClr val="FF0000"/>
                </a:solidFill>
              </a:rPr>
            </a:br>
            <a:r>
              <a:rPr lang="en-US" sz="3200" dirty="0" smtClean="0">
                <a:solidFill>
                  <a:srgbClr val="FF0000"/>
                </a:solidFill>
              </a:rPr>
              <a:t>MLK in Detroit- </a:t>
            </a:r>
            <a:r>
              <a:rPr lang="en-US" sz="3200" dirty="0" smtClean="0">
                <a:solidFill>
                  <a:srgbClr val="FF0000"/>
                </a:solidFill>
              </a:rPr>
              <a:t>June 23, 1963</a:t>
            </a:r>
            <a:endParaRPr lang="en-US" sz="3200" dirty="0">
              <a:solidFill>
                <a:srgbClr val="FF0000"/>
              </a:solidFill>
            </a:endParaRPr>
          </a:p>
        </p:txBody>
      </p:sp>
      <p:pic>
        <p:nvPicPr>
          <p:cNvPr id="4" name="Content Placeholder 3" descr="5909.preview.jpg"/>
          <p:cNvPicPr>
            <a:picLocks noGrp="1" noChangeAspect="1"/>
          </p:cNvPicPr>
          <p:nvPr>
            <p:ph sz="half" idx="1"/>
          </p:nvPr>
        </p:nvPicPr>
        <p:blipFill>
          <a:blip r:embed="rId2">
            <a:extLst>
              <a:ext uri="{28A0092B-C50C-407E-A947-70E740481C1C}">
                <a14:useLocalDpi xmlns:a14="http://schemas.microsoft.com/office/drawing/2010/main" val="0"/>
              </a:ext>
            </a:extLst>
          </a:blip>
          <a:srcRect t="-19672" b="-19672"/>
          <a:stretch>
            <a:fillRect/>
          </a:stretch>
        </p:blipFill>
        <p:spPr/>
      </p:pic>
      <p:pic>
        <p:nvPicPr>
          <p:cNvPr id="7" name="Content Placeholder 6" descr="25790.preview.jpg"/>
          <p:cNvPicPr>
            <a:picLocks noGrp="1" noChangeAspect="1"/>
          </p:cNvPicPr>
          <p:nvPr>
            <p:ph sz="half" idx="2"/>
          </p:nvPr>
        </p:nvPicPr>
        <p:blipFill>
          <a:blip r:embed="rId3">
            <a:extLst>
              <a:ext uri="{28A0092B-C50C-407E-A947-70E740481C1C}">
                <a14:useLocalDpi xmlns:a14="http://schemas.microsoft.com/office/drawing/2010/main" val="0"/>
              </a:ext>
            </a:extLst>
          </a:blip>
          <a:srcRect l="17228" r="17228"/>
          <a:stretch>
            <a:fillRect/>
          </a:stretch>
        </p:blipFill>
        <p:spPr>
          <a:xfrm>
            <a:off x="4778375" y="2151063"/>
            <a:ext cx="3932238" cy="3975100"/>
          </a:xfrm>
        </p:spPr>
      </p:pic>
    </p:spTree>
    <p:extLst>
      <p:ext uri="{BB962C8B-B14F-4D97-AF65-F5344CB8AC3E}">
        <p14:creationId xmlns:p14="http://schemas.microsoft.com/office/powerpoint/2010/main" val="8593266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Photo Credits</a:t>
            </a:r>
            <a:endParaRPr lang="en-US" dirty="0"/>
          </a:p>
        </p:txBody>
      </p:sp>
      <p:sp>
        <p:nvSpPr>
          <p:cNvPr id="4" name="Content Placeholder 3"/>
          <p:cNvSpPr>
            <a:spLocks noGrp="1"/>
          </p:cNvSpPr>
          <p:nvPr>
            <p:ph idx="1"/>
          </p:nvPr>
        </p:nvSpPr>
        <p:spPr/>
        <p:txBody>
          <a:bodyPr/>
          <a:lstStyle/>
          <a:p>
            <a:endParaRPr lang="en-US" dirty="0" smtClean="0"/>
          </a:p>
          <a:p>
            <a:pPr marL="0" indent="0" algn="ctr">
              <a:buNone/>
            </a:pPr>
            <a:r>
              <a:rPr lang="en-US" dirty="0" smtClean="0"/>
              <a:t>All photos credits for this PowerPoint can be accessed on the </a:t>
            </a:r>
            <a:r>
              <a:rPr lang="en-US" i="1" dirty="0" smtClean="0"/>
              <a:t>Jazz From A to Z </a:t>
            </a:r>
            <a:r>
              <a:rPr lang="en-US" dirty="0" smtClean="0"/>
              <a:t>content outline from the educator workshop “Everybody’s Got the Blues.”</a:t>
            </a:r>
            <a:endParaRPr lang="en-US" dirty="0"/>
          </a:p>
        </p:txBody>
      </p:sp>
    </p:spTree>
    <p:extLst>
      <p:ext uri="{BB962C8B-B14F-4D97-AF65-F5344CB8AC3E}">
        <p14:creationId xmlns:p14="http://schemas.microsoft.com/office/powerpoint/2010/main" val="36967971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Historical References</a:t>
            </a:r>
            <a:endParaRPr lang="en-US" dirty="0">
              <a:solidFill>
                <a:srgbClr val="FF0000"/>
              </a:solidFill>
            </a:endParaRPr>
          </a:p>
        </p:txBody>
      </p:sp>
      <p:sp>
        <p:nvSpPr>
          <p:cNvPr id="3" name="Content Placeholder 2"/>
          <p:cNvSpPr>
            <a:spLocks noGrp="1"/>
          </p:cNvSpPr>
          <p:nvPr>
            <p:ph idx="1"/>
          </p:nvPr>
        </p:nvSpPr>
        <p:spPr>
          <a:xfrm>
            <a:off x="284163" y="2133600"/>
            <a:ext cx="8574087" cy="3992563"/>
          </a:xfrm>
        </p:spPr>
        <p:txBody>
          <a:bodyPr>
            <a:normAutofit fontScale="85000" lnSpcReduction="20000"/>
          </a:bodyPr>
          <a:lstStyle/>
          <a:p>
            <a:pPr marL="0" indent="0">
              <a:buNone/>
            </a:pPr>
            <a:endParaRPr lang="en-US" dirty="0" smtClean="0"/>
          </a:p>
          <a:p>
            <a:r>
              <a:rPr lang="en-US" dirty="0" smtClean="0"/>
              <a:t>“This executive order was called the Emancipation Proclamation. . . . But one hundred years later, the Negro in the United States of America still isn’t free.” (January 1, 1863)</a:t>
            </a:r>
            <a:endParaRPr lang="en-US" dirty="0"/>
          </a:p>
          <a:p>
            <a:r>
              <a:rPr lang="en-US" dirty="0" smtClean="0"/>
              <a:t>“For Birmingham tells us something in glaring terms.”  (Project C in Birmingham, April-May 1963)</a:t>
            </a:r>
          </a:p>
          <a:p>
            <a:r>
              <a:rPr lang="en-US" dirty="0" smtClean="0"/>
              <a:t>“But then something happened to the Negro.  Circumstances made it possible and necessary from him to travel more:” (Great Migration)</a:t>
            </a:r>
          </a:p>
          <a:p>
            <a:r>
              <a:rPr lang="en-US" dirty="0" smtClean="0"/>
              <a:t>“We know that our brothers and sisters in Africa and Asia are moving with jet-like speed toward the goal of political independence.” (Post-World War II independence movements, decolonization)</a:t>
            </a:r>
            <a:endParaRPr lang="en-US" dirty="0"/>
          </a:p>
        </p:txBody>
      </p:sp>
    </p:spTree>
    <p:extLst>
      <p:ext uri="{BB962C8B-B14F-4D97-AF65-F5344CB8AC3E}">
        <p14:creationId xmlns:p14="http://schemas.microsoft.com/office/powerpoint/2010/main" val="3479763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Historical References</a:t>
            </a:r>
            <a:endParaRPr lang="en-US" dirty="0">
              <a:solidFill>
                <a:srgbClr val="FF0000"/>
              </a:solidFill>
            </a:endParaRPr>
          </a:p>
        </p:txBody>
      </p:sp>
      <p:sp>
        <p:nvSpPr>
          <p:cNvPr id="3" name="Content Placeholder 2"/>
          <p:cNvSpPr>
            <a:spLocks noGrp="1"/>
          </p:cNvSpPr>
          <p:nvPr>
            <p:ph idx="1"/>
          </p:nvPr>
        </p:nvSpPr>
        <p:spPr>
          <a:xfrm>
            <a:off x="609601" y="2133600"/>
            <a:ext cx="8248650" cy="3992563"/>
          </a:xfrm>
        </p:spPr>
        <p:txBody>
          <a:bodyPr>
            <a:normAutofit/>
          </a:bodyPr>
          <a:lstStyle/>
          <a:p>
            <a:r>
              <a:rPr lang="en-US" dirty="0" smtClean="0"/>
              <a:t>“And then we also need our support in order to get the civil rights bill that the President is offering passed.” (JFK’s televised speech on civil rights on June 11, 1963</a:t>
            </a:r>
          </a:p>
          <a:p>
            <a:r>
              <a:rPr lang="en-US" dirty="0" smtClean="0"/>
              <a:t>“Before the victory is won, some like Medgar Evers, may have to face physical death.” (Medgar Evers was assassinated on June 12, 1963)</a:t>
            </a:r>
          </a:p>
          <a:p>
            <a:endParaRPr lang="en-US" dirty="0"/>
          </a:p>
          <a:p>
            <a:pPr marL="0" indent="0" algn="ctr">
              <a:buNone/>
            </a:pPr>
            <a:r>
              <a:rPr lang="en-US" dirty="0" smtClean="0">
                <a:solidFill>
                  <a:srgbClr val="FF0000"/>
                </a:solidFill>
              </a:rPr>
              <a:t>Why does Dr. King make historical references in his speech?</a:t>
            </a:r>
            <a:endParaRPr lang="en-US" dirty="0">
              <a:solidFill>
                <a:srgbClr val="FF0000"/>
              </a:solidFill>
            </a:endParaRPr>
          </a:p>
        </p:txBody>
      </p:sp>
    </p:spTree>
    <p:extLst>
      <p:ext uri="{BB962C8B-B14F-4D97-AF65-F5344CB8AC3E}">
        <p14:creationId xmlns:p14="http://schemas.microsoft.com/office/powerpoint/2010/main" val="10134666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A3FC24"/>
                </a:solidFill>
              </a:rPr>
              <a:t>Literary Elements</a:t>
            </a:r>
            <a:endParaRPr lang="en-US" dirty="0">
              <a:solidFill>
                <a:srgbClr val="A3FC24"/>
              </a:solidFill>
            </a:endParaRPr>
          </a:p>
        </p:txBody>
      </p:sp>
      <p:sp>
        <p:nvSpPr>
          <p:cNvPr id="3" name="Content Placeholder 2"/>
          <p:cNvSpPr>
            <a:spLocks noGrp="1"/>
          </p:cNvSpPr>
          <p:nvPr>
            <p:ph idx="1"/>
          </p:nvPr>
        </p:nvSpPr>
        <p:spPr>
          <a:xfrm>
            <a:off x="284163" y="2133600"/>
            <a:ext cx="8574087" cy="3992563"/>
          </a:xfrm>
        </p:spPr>
        <p:txBody>
          <a:bodyPr>
            <a:normAutofit lnSpcReduction="10000"/>
          </a:bodyPr>
          <a:lstStyle/>
          <a:p>
            <a:pPr marL="0" indent="0">
              <a:buNone/>
            </a:pPr>
            <a:r>
              <a:rPr lang="en-US" b="1" dirty="0"/>
              <a:t>Figurative Language</a:t>
            </a:r>
          </a:p>
          <a:p>
            <a:r>
              <a:rPr lang="en-US" dirty="0"/>
              <a:t>“The clock of destiny is ticking out, and we must act now before it is too late” (extended metaphor)</a:t>
            </a:r>
          </a:p>
          <a:p>
            <a:r>
              <a:rPr lang="en-US" dirty="0"/>
              <a:t>“Segregation is a cancer in the body politic, which must be removed before our democratic health can be realized” (extended metaphor)</a:t>
            </a:r>
          </a:p>
          <a:p>
            <a:r>
              <a:rPr lang="en-US" dirty="0"/>
              <a:t>“All men are made in His image, and … figuratively speaking, every man from a bass-black to a treble-white is significant on God's keyboard” (extended metaphor)</a:t>
            </a:r>
          </a:p>
          <a:p>
            <a:pPr marL="0" indent="0">
              <a:buNone/>
            </a:pPr>
            <a:endParaRPr lang="en-US" dirty="0"/>
          </a:p>
        </p:txBody>
      </p:sp>
    </p:spTree>
    <p:extLst>
      <p:ext uri="{BB962C8B-B14F-4D97-AF65-F5344CB8AC3E}">
        <p14:creationId xmlns:p14="http://schemas.microsoft.com/office/powerpoint/2010/main" val="300518139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A3FC24"/>
                </a:solidFill>
              </a:rPr>
              <a:t>Literary  Elements</a:t>
            </a:r>
            <a:endParaRPr lang="en-US" dirty="0">
              <a:solidFill>
                <a:srgbClr val="A3FC24"/>
              </a:solidFill>
            </a:endParaRPr>
          </a:p>
        </p:txBody>
      </p:sp>
      <p:sp>
        <p:nvSpPr>
          <p:cNvPr id="3" name="Content Placeholder 2"/>
          <p:cNvSpPr>
            <a:spLocks noGrp="1"/>
          </p:cNvSpPr>
          <p:nvPr>
            <p:ph idx="1"/>
          </p:nvPr>
        </p:nvSpPr>
        <p:spPr>
          <a:xfrm>
            <a:off x="284163" y="1913468"/>
            <a:ext cx="8574087" cy="4212696"/>
          </a:xfrm>
        </p:spPr>
        <p:txBody>
          <a:bodyPr>
            <a:normAutofit fontScale="77500" lnSpcReduction="20000"/>
          </a:bodyPr>
          <a:lstStyle/>
          <a:p>
            <a:pPr marL="0" indent="0">
              <a:buNone/>
            </a:pPr>
            <a:r>
              <a:rPr lang="en-US" b="1" dirty="0"/>
              <a:t>Repetition/Parallelism</a:t>
            </a:r>
          </a:p>
          <a:p>
            <a:r>
              <a:rPr lang="en-US" dirty="0"/>
              <a:t>“And </a:t>
            </a:r>
            <a:r>
              <a:rPr lang="en-US" i="1" dirty="0"/>
              <a:t>before the victory for brotherhood is won</a:t>
            </a:r>
            <a:r>
              <a:rPr lang="en-US" dirty="0"/>
              <a:t>, some will have to get scarred up a bit. </a:t>
            </a:r>
            <a:r>
              <a:rPr lang="en-US" i="1" dirty="0"/>
              <a:t>Before the victory is won</a:t>
            </a:r>
            <a:r>
              <a:rPr lang="en-US" dirty="0"/>
              <a:t>, some more will be thrown into jail. </a:t>
            </a:r>
            <a:r>
              <a:rPr lang="en-US" i="1" dirty="0"/>
              <a:t>Before the victory is won</a:t>
            </a:r>
            <a:r>
              <a:rPr lang="en-US" dirty="0"/>
              <a:t>, some, like Medgar Evers, may have to face physical death. But if physical death is the price that some must pay to free their children and their white brothers from an eternal psychological death, then nothing can be more redemptive. </a:t>
            </a:r>
            <a:r>
              <a:rPr lang="en-US" i="1" dirty="0"/>
              <a:t>Before the victory is won</a:t>
            </a:r>
            <a:r>
              <a:rPr lang="en-US" dirty="0"/>
              <a:t>, some will be misunderstood and called bad names, but we must go on with a determination and with a faith that this problem can be solved” (italics not King’s)</a:t>
            </a:r>
          </a:p>
          <a:p>
            <a:r>
              <a:rPr lang="en-US" dirty="0"/>
              <a:t>“And so we must say, now is the time to make real the promises of democracy. </a:t>
            </a:r>
            <a:r>
              <a:rPr lang="en-US" i="1" dirty="0"/>
              <a:t>Now is the time</a:t>
            </a:r>
            <a:r>
              <a:rPr lang="en-US" dirty="0"/>
              <a:t> to transform this pending national elegy into a creative psalm of brotherhood. </a:t>
            </a:r>
            <a:r>
              <a:rPr lang="en-US" i="1" dirty="0"/>
              <a:t>Now is the time</a:t>
            </a:r>
            <a:r>
              <a:rPr lang="en-US" dirty="0"/>
              <a:t> to lift our nation. [</a:t>
            </a:r>
            <a:r>
              <a:rPr lang="en-US" i="1" dirty="0"/>
              <a:t>Applause</a:t>
            </a:r>
            <a:r>
              <a:rPr lang="en-US" dirty="0"/>
              <a:t>] </a:t>
            </a:r>
            <a:r>
              <a:rPr lang="en-US" i="1" dirty="0"/>
              <a:t>Now is the time</a:t>
            </a:r>
            <a:r>
              <a:rPr lang="en-US" dirty="0"/>
              <a:t> to lift our nation from the quicksands of racial injustice to the solid rock of racial justice. </a:t>
            </a:r>
            <a:r>
              <a:rPr lang="en-US" i="1" dirty="0"/>
              <a:t>Now is the time</a:t>
            </a:r>
            <a:r>
              <a:rPr lang="en-US" dirty="0"/>
              <a:t> to get rid of segregation and discrimination. </a:t>
            </a:r>
            <a:r>
              <a:rPr lang="en-US" i="1" dirty="0"/>
              <a:t>Now is the time</a:t>
            </a:r>
            <a:r>
              <a:rPr lang="en-US" dirty="0"/>
              <a:t>” (italics not King’s)</a:t>
            </a:r>
          </a:p>
          <a:p>
            <a:endParaRPr lang="en-US" dirty="0"/>
          </a:p>
        </p:txBody>
      </p:sp>
    </p:spTree>
    <p:extLst>
      <p:ext uri="{BB962C8B-B14F-4D97-AF65-F5344CB8AC3E}">
        <p14:creationId xmlns:p14="http://schemas.microsoft.com/office/powerpoint/2010/main" val="32988636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A3FC24"/>
                </a:solidFill>
              </a:rPr>
              <a:t>Literary Elements</a:t>
            </a:r>
            <a:endParaRPr lang="en-US" dirty="0">
              <a:solidFill>
                <a:srgbClr val="A3FC24"/>
              </a:solidFill>
            </a:endParaRPr>
          </a:p>
        </p:txBody>
      </p:sp>
      <p:sp>
        <p:nvSpPr>
          <p:cNvPr id="3" name="Content Placeholder 2"/>
          <p:cNvSpPr>
            <a:spLocks noGrp="1"/>
          </p:cNvSpPr>
          <p:nvPr>
            <p:ph idx="1"/>
          </p:nvPr>
        </p:nvSpPr>
        <p:spPr>
          <a:xfrm>
            <a:off x="284163" y="2133600"/>
            <a:ext cx="8574087" cy="3992563"/>
          </a:xfrm>
        </p:spPr>
        <p:txBody>
          <a:bodyPr>
            <a:normAutofit fontScale="92500" lnSpcReduction="20000"/>
          </a:bodyPr>
          <a:lstStyle/>
          <a:p>
            <a:pPr marL="0" indent="0">
              <a:buNone/>
            </a:pPr>
            <a:r>
              <a:rPr lang="en-US" b="1" dirty="0"/>
              <a:t>Word </a:t>
            </a:r>
            <a:r>
              <a:rPr lang="en-US" b="1" dirty="0" smtClean="0"/>
              <a:t>Use</a:t>
            </a:r>
            <a:endParaRPr lang="en-US" b="1" dirty="0"/>
          </a:p>
          <a:p>
            <a:r>
              <a:rPr lang="en-US" dirty="0"/>
              <a:t>“Well, gradualism is little more than escapism and do-nothingism, which ends up in stand-stillism”</a:t>
            </a:r>
          </a:p>
          <a:p>
            <a:pPr marL="0" indent="0">
              <a:buNone/>
            </a:pPr>
            <a:r>
              <a:rPr lang="en-US" b="1" dirty="0"/>
              <a:t>Literary/Biblical Allusion</a:t>
            </a:r>
          </a:p>
          <a:p>
            <a:r>
              <a:rPr lang="en-US" dirty="0"/>
              <a:t>“There is still a voice saying to every potential Peter, "Put up your sword." History is replete with the bleached bones of nations, history is cluttered with the wreckage of communities that failed to follow this command. And isn’t it marvelous to have a method of struggle where it is possible to stand up against an unjust system, fight it with all of your might, never accept it, and yet not stoop to violence and hatred in the process?”	 </a:t>
            </a:r>
          </a:p>
        </p:txBody>
      </p:sp>
    </p:spTree>
    <p:extLst>
      <p:ext uri="{BB962C8B-B14F-4D97-AF65-F5344CB8AC3E}">
        <p14:creationId xmlns:p14="http://schemas.microsoft.com/office/powerpoint/2010/main" val="172072562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Musical Passages</a:t>
            </a:r>
            <a:endParaRPr lang="en-US" dirty="0">
              <a:solidFill>
                <a:srgbClr val="0000FF"/>
              </a:solidFill>
            </a:endParaRPr>
          </a:p>
        </p:txBody>
      </p:sp>
      <p:sp>
        <p:nvSpPr>
          <p:cNvPr id="3" name="Content Placeholder 2"/>
          <p:cNvSpPr>
            <a:spLocks noGrp="1"/>
          </p:cNvSpPr>
          <p:nvPr>
            <p:ph idx="1"/>
          </p:nvPr>
        </p:nvSpPr>
        <p:spPr>
          <a:xfrm>
            <a:off x="284163" y="2133600"/>
            <a:ext cx="8574087" cy="3992563"/>
          </a:xfrm>
        </p:spPr>
        <p:txBody>
          <a:bodyPr>
            <a:normAutofit fontScale="85000" lnSpcReduction="10000"/>
          </a:bodyPr>
          <a:lstStyle/>
          <a:p>
            <a:pPr marL="0" indent="0">
              <a:buNone/>
            </a:pPr>
            <a:r>
              <a:rPr lang="en-US" b="1" dirty="0"/>
              <a:t>Ballad/blues story </a:t>
            </a:r>
            <a:r>
              <a:rPr lang="en-US" b="1" dirty="0" smtClean="0"/>
              <a:t>quality/stop-time</a:t>
            </a:r>
            <a:endParaRPr lang="en-US" b="1" dirty="0"/>
          </a:p>
          <a:p>
            <a:r>
              <a:rPr lang="en-US" dirty="0"/>
              <a:t>“You see, this method has a way of disarming the opponent. It exposes his moral defenses. It weakens his morale, and at the same time it works on his conscience, and he just doesn’t know what to do. If he doesn’t beat you, wonderful. If he beats you, you develop the quiet courage of accepting blows without retaliating. If he doesn’t put you in jail, wonderful. Nobody with any sense likes to go to jail. But if he puts you in jail, you go in that jail and transform it from a dungeon of shame to a haven of freedom and human dignity. And even if he tries to kill you, you’ll develop the inner conviction that there are some things so dear, some things so precious, some things so eternally true, that they are worth dying for. And I submit to you that if a man has not discovered something that he will die for, he isn’t fit to live</a:t>
            </a:r>
          </a:p>
        </p:txBody>
      </p:sp>
    </p:spTree>
    <p:extLst>
      <p:ext uri="{BB962C8B-B14F-4D97-AF65-F5344CB8AC3E}">
        <p14:creationId xmlns:p14="http://schemas.microsoft.com/office/powerpoint/2010/main" val="32146828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Musical  Passages</a:t>
            </a:r>
            <a:endParaRPr lang="en-US" dirty="0">
              <a:solidFill>
                <a:srgbClr val="0000FF"/>
              </a:solidFill>
            </a:endParaRPr>
          </a:p>
        </p:txBody>
      </p:sp>
      <p:sp>
        <p:nvSpPr>
          <p:cNvPr id="3" name="Content Placeholder 2"/>
          <p:cNvSpPr>
            <a:spLocks noGrp="1"/>
          </p:cNvSpPr>
          <p:nvPr>
            <p:ph idx="1"/>
          </p:nvPr>
        </p:nvSpPr>
        <p:spPr>
          <a:xfrm>
            <a:off x="284163" y="2133600"/>
            <a:ext cx="8574087" cy="4436533"/>
          </a:xfrm>
        </p:spPr>
        <p:txBody>
          <a:bodyPr>
            <a:normAutofit fontScale="77500" lnSpcReduction="20000"/>
          </a:bodyPr>
          <a:lstStyle/>
          <a:p>
            <a:pPr marL="0" indent="0">
              <a:buNone/>
            </a:pPr>
            <a:r>
              <a:rPr lang="en-US" b="1" dirty="0"/>
              <a:t>Refrain/Verse (Repetition/Parallelism)</a:t>
            </a:r>
          </a:p>
          <a:p>
            <a:r>
              <a:rPr lang="en-US" dirty="0"/>
              <a:t>“And </a:t>
            </a:r>
            <a:r>
              <a:rPr lang="en-US" i="1" dirty="0"/>
              <a:t>before the victory for brotherhood is won</a:t>
            </a:r>
            <a:r>
              <a:rPr lang="en-US" dirty="0"/>
              <a:t>, some will have to get scarred up a bit. </a:t>
            </a:r>
            <a:r>
              <a:rPr lang="en-US" i="1" dirty="0"/>
              <a:t>Before the victory is won</a:t>
            </a:r>
            <a:r>
              <a:rPr lang="en-US" dirty="0"/>
              <a:t>, some more will be thrown into jail. </a:t>
            </a:r>
            <a:r>
              <a:rPr lang="en-US" i="1" dirty="0"/>
              <a:t>Before the victory is won</a:t>
            </a:r>
            <a:r>
              <a:rPr lang="en-US" dirty="0"/>
              <a:t>, some, like Medgar Evers, may have to face physical death. But if physical death is the price that some must pay to free their children and their white brothers from an eternal psychological death, then nothing can be more redemptive. </a:t>
            </a:r>
            <a:r>
              <a:rPr lang="en-US" i="1" dirty="0"/>
              <a:t>Before the victory is won</a:t>
            </a:r>
            <a:r>
              <a:rPr lang="en-US" dirty="0"/>
              <a:t>, some will be misunderstood and called bad names, but we must go on with a determination and with a faith that this problem can be solved” (italics not King’s)</a:t>
            </a:r>
          </a:p>
          <a:p>
            <a:r>
              <a:rPr lang="en-US" dirty="0"/>
              <a:t>“And so we must say, now is the time to make real the promises of democracy. </a:t>
            </a:r>
            <a:r>
              <a:rPr lang="en-US" i="1" dirty="0"/>
              <a:t>Now is the time</a:t>
            </a:r>
            <a:r>
              <a:rPr lang="en-US" dirty="0"/>
              <a:t> to transform this pending national elegy into a creative psalm of brotherhood. </a:t>
            </a:r>
            <a:r>
              <a:rPr lang="en-US" i="1" dirty="0"/>
              <a:t>Now is the time</a:t>
            </a:r>
            <a:r>
              <a:rPr lang="en-US" dirty="0"/>
              <a:t> to lift our nation. [</a:t>
            </a:r>
            <a:r>
              <a:rPr lang="en-US" i="1" dirty="0"/>
              <a:t>Applause</a:t>
            </a:r>
            <a:r>
              <a:rPr lang="en-US" dirty="0"/>
              <a:t>] </a:t>
            </a:r>
            <a:r>
              <a:rPr lang="en-US" i="1" dirty="0"/>
              <a:t>Now is the time</a:t>
            </a:r>
            <a:r>
              <a:rPr lang="en-US" dirty="0"/>
              <a:t> to lift our nation from the quicksands of racial injustice to the solid rock of racial (justice. </a:t>
            </a:r>
            <a:r>
              <a:rPr lang="en-US" i="1" dirty="0"/>
              <a:t>Now is the time</a:t>
            </a:r>
            <a:r>
              <a:rPr lang="en-US" dirty="0"/>
              <a:t> to get rid of segregation and discrimination. </a:t>
            </a:r>
            <a:r>
              <a:rPr lang="en-US" i="1" dirty="0"/>
              <a:t>Now is the time</a:t>
            </a:r>
            <a:r>
              <a:rPr lang="en-US" dirty="0"/>
              <a:t>” (italics not King’s) </a:t>
            </a:r>
          </a:p>
          <a:p>
            <a:endParaRPr lang="en-US" dirty="0"/>
          </a:p>
        </p:txBody>
      </p:sp>
    </p:spTree>
    <p:extLst>
      <p:ext uri="{BB962C8B-B14F-4D97-AF65-F5344CB8AC3E}">
        <p14:creationId xmlns:p14="http://schemas.microsoft.com/office/powerpoint/2010/main" val="15343381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00FF"/>
                </a:solidFill>
              </a:rPr>
              <a:t>Musical Passages</a:t>
            </a:r>
            <a:endParaRPr lang="en-US" dirty="0">
              <a:solidFill>
                <a:srgbClr val="0000FF"/>
              </a:solidFill>
            </a:endParaRPr>
          </a:p>
        </p:txBody>
      </p:sp>
      <p:sp>
        <p:nvSpPr>
          <p:cNvPr id="3" name="Content Placeholder 2"/>
          <p:cNvSpPr>
            <a:spLocks noGrp="1"/>
          </p:cNvSpPr>
          <p:nvPr>
            <p:ph idx="1"/>
          </p:nvPr>
        </p:nvSpPr>
        <p:spPr>
          <a:xfrm>
            <a:off x="284163" y="1892300"/>
            <a:ext cx="8574087" cy="4838700"/>
          </a:xfrm>
        </p:spPr>
        <p:txBody>
          <a:bodyPr>
            <a:normAutofit fontScale="62500" lnSpcReduction="20000"/>
          </a:bodyPr>
          <a:lstStyle/>
          <a:p>
            <a:pPr marL="0" indent="0">
              <a:buNone/>
            </a:pPr>
            <a:r>
              <a:rPr lang="en-US" b="1" dirty="0"/>
              <a:t>Call/Response Refrain/Limning</a:t>
            </a:r>
            <a:r>
              <a:rPr lang="en-US" dirty="0"/>
              <a:t>	</a:t>
            </a:r>
          </a:p>
          <a:p>
            <a:endParaRPr lang="en-US" dirty="0" smtClean="0"/>
          </a:p>
          <a:p>
            <a:r>
              <a:rPr lang="en-US" dirty="0" smtClean="0"/>
              <a:t>I </a:t>
            </a:r>
            <a:r>
              <a:rPr lang="en-US" dirty="0"/>
              <a:t>have a dream this afternoon (</a:t>
            </a:r>
            <a:r>
              <a:rPr lang="en-US" i="1" dirty="0"/>
              <a:t>I have a dream</a:t>
            </a:r>
            <a:r>
              <a:rPr lang="en-US" dirty="0"/>
              <a:t>) that there will be a day that we will no longer face the atrocities that Emmett Till had to face or Medgar Evers had to face, that all men can live with dignity.</a:t>
            </a:r>
          </a:p>
          <a:p>
            <a:r>
              <a:rPr lang="en-US" dirty="0"/>
              <a:t>I have a dream this afternoon (</a:t>
            </a:r>
            <a:r>
              <a:rPr lang="en-US" i="1" dirty="0"/>
              <a:t>Yeah</a:t>
            </a:r>
            <a:r>
              <a:rPr lang="en-US" dirty="0"/>
              <a:t>) that my four little children, that my four little children will not come up in the same young days that I came up within, but they will be judged on the basis of the content of their character, not the color of their skin. </a:t>
            </a:r>
          </a:p>
          <a:p>
            <a:r>
              <a:rPr lang="en-US" dirty="0"/>
              <a:t>I have a dream this afternoon that one day right here in Detroit, Negroes will be able to buy a house or rent a house anywhere that their money will carry them and they will be able to get a job. (</a:t>
            </a:r>
            <a:r>
              <a:rPr lang="en-US" i="1" dirty="0"/>
              <a:t>That’s right</a:t>
            </a:r>
            <a:r>
              <a:rPr lang="en-US" dirty="0"/>
              <a:t>)</a:t>
            </a:r>
          </a:p>
          <a:p>
            <a:r>
              <a:rPr lang="en-US" dirty="0"/>
              <a:t>Yes, I have a dream this afternoon that one day in this land the words of Amos will become real and ‘justice will roll down like waters, and righteousness like a mighty stream.’</a:t>
            </a:r>
          </a:p>
          <a:p>
            <a:r>
              <a:rPr lang="en-US" dirty="0"/>
              <a:t>I have a dream this evening that one day we will recognize the words of Jefferson that ‘all men are created equal, that they are endowed by their Creator with certain unalienable Rights, that among these are Life, Liberty and the pursuit of Happiness.’ I have a dream this afternoon. </a:t>
            </a:r>
          </a:p>
          <a:p>
            <a:pPr>
              <a:buFont typeface="Wingdings" charset="2"/>
              <a:buChar char=""/>
            </a:pPr>
            <a:endParaRPr lang="en-US" dirty="0"/>
          </a:p>
        </p:txBody>
      </p:sp>
    </p:spTree>
    <p:extLst>
      <p:ext uri="{BB962C8B-B14F-4D97-AF65-F5344CB8AC3E}">
        <p14:creationId xmlns:p14="http://schemas.microsoft.com/office/powerpoint/2010/main" val="1391384528"/>
      </p:ext>
    </p:extLst>
  </p:cSld>
  <p:clrMapOvr>
    <a:masterClrMapping/>
  </p:clrMapOvr>
  <p:timing>
    <p:tnLst>
      <p:par>
        <p:cTn id="1" dur="indefinite" restart="never" nodeType="tmRoot"/>
      </p:par>
    </p:tnLst>
  </p:timing>
</p:sld>
</file>

<file path=ppt/theme/theme1.xml><?xml version="1.0" encoding="utf-8"?>
<a:theme xmlns:a="http://schemas.openxmlformats.org/drawingml/2006/main" name="Spectrum">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Spectrum">
      <a:majorFont>
        <a:latin typeface="Corbel"/>
        <a:ea typeface=""/>
        <a:cs typeface=""/>
        <a:font script="Jpan" typeface="ＭＳ ゴシック"/>
        <a:font script="Hans" typeface="宋体"/>
        <a:font script="Hant" typeface="新細明體"/>
      </a:majorFont>
      <a:minorFont>
        <a:latin typeface="Calibri"/>
        <a:ea typeface=""/>
        <a:cs typeface=""/>
        <a:font script="Jpan" typeface="ＭＳ ゴシック"/>
        <a:font script="Hans" typeface="宋体"/>
        <a:font script="Hant" typeface="新細明體"/>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Spectrum.thmx</Template>
  <TotalTime>5312</TotalTime>
  <Words>977</Words>
  <Application>Microsoft Macintosh PowerPoint</Application>
  <PresentationFormat>On-screen Show (4:3)</PresentationFormat>
  <Paragraphs>44</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vt:lpstr>
      <vt:lpstr>Corbel</vt:lpstr>
      <vt:lpstr>Wingdings</vt:lpstr>
      <vt:lpstr>Spectrum</vt:lpstr>
      <vt:lpstr>A Great Speech in Civil Rights History: MLK in Detroit- June 23, 1963</vt:lpstr>
      <vt:lpstr>Historical References</vt:lpstr>
      <vt:lpstr>Historical References</vt:lpstr>
      <vt:lpstr>Literary Elements</vt:lpstr>
      <vt:lpstr>Literary  Elements</vt:lpstr>
      <vt:lpstr>Literary Elements</vt:lpstr>
      <vt:lpstr>Musical Passages</vt:lpstr>
      <vt:lpstr>Musical  Passages</vt:lpstr>
      <vt:lpstr>Musical Passages</vt:lpstr>
      <vt:lpstr>Photo Credits</vt:lpstr>
    </vt:vector>
  </TitlesOfParts>
  <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Everybody’s Got the Blues</dc:title>
  <dc:creator>Mary Hutchinson</dc:creator>
  <cp:lastModifiedBy>Microsoft Office User</cp:lastModifiedBy>
  <cp:revision>111</cp:revision>
  <dcterms:created xsi:type="dcterms:W3CDTF">2015-01-09T15:05:47Z</dcterms:created>
  <dcterms:modified xsi:type="dcterms:W3CDTF">2016-11-16T15:00:45Z</dcterms:modified>
</cp:coreProperties>
</file>