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5"/>
  </p:notesMasterIdLst>
  <p:sldIdLst>
    <p:sldId id="256" r:id="rId2"/>
    <p:sldId id="270" r:id="rId3"/>
    <p:sldId id="259" r:id="rId4"/>
    <p:sldId id="267" r:id="rId5"/>
    <p:sldId id="266" r:id="rId6"/>
    <p:sldId id="268" r:id="rId7"/>
    <p:sldId id="257" r:id="rId8"/>
    <p:sldId id="258" r:id="rId9"/>
    <p:sldId id="269" r:id="rId10"/>
    <p:sldId id="264" r:id="rId11"/>
    <p:sldId id="272" r:id="rId12"/>
    <p:sldId id="271" r:id="rId13"/>
    <p:sldId id="265" r:id="rId14"/>
  </p:sldIdLst>
  <p:sldSz cx="9144000" cy="6858000" type="screen4x3"/>
  <p:notesSz cx="6858000" cy="9144000"/>
  <p:embeddedFontLst>
    <p:embeddedFont>
      <p:font typeface="MS PGothic" panose="020B0600070205080204" pitchFamily="34" charset="-128"/>
      <p:regular r:id="rId16"/>
    </p:embeddedFont>
    <p:embeddedFont>
      <p:font typeface="Tw Cen MT Condensed" panose="020B0606020104020203" pitchFamily="34" charset="0"/>
      <p:regular r:id="rId17"/>
      <p:bold r:id="rId18"/>
    </p:embeddedFont>
    <p:embeddedFont>
      <p:font typeface="Rockwell Condensed" panose="02060603050405020104" pitchFamily="18" charset="0"/>
      <p:regular r:id="rId19"/>
      <p:bold r:id="rId20"/>
    </p:embeddedFont>
    <p:embeddedFont>
      <p:font typeface="Segoe Script" panose="020B0504020000000003" pitchFamily="34" charset="0"/>
      <p:regular r:id="rId21"/>
      <p:bold r:id="rId22"/>
    </p:embeddedFont>
    <p:embeddedFont>
      <p:font typeface="Rage Italic" panose="03070502040507070304" pitchFamily="66" charset="0"/>
      <p:regular r:id="rId23"/>
    </p:embeddedFont>
    <p:embeddedFont>
      <p:font typeface="Georgia" panose="02040502050405020303" pitchFamily="18"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Elephant" panose="02020904090505020303" pitchFamily="18" charset="0"/>
      <p:regular r:id="rId32"/>
      <p:italic r:id="rId33"/>
    </p:embeddedFont>
    <p:embeddedFont>
      <p:font typeface="Rockwell" panose="02060603020205020403" pitchFamily="18"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IrisUPC" panose="020B0604020202020204" pitchFamily="34" charset="-34"/>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7723"/>
    <a:srgbClr val="8D8D8D"/>
    <a:srgbClr val="005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13" autoAdjust="0"/>
    <p:restoredTop sz="94660"/>
  </p:normalViewPr>
  <p:slideViewPr>
    <p:cSldViewPr snapToGrid="0">
      <p:cViewPr varScale="1">
        <p:scale>
          <a:sx n="56" d="100"/>
          <a:sy n="56" d="100"/>
        </p:scale>
        <p:origin x="4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883405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46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30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57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85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8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7122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06611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5475263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7307113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005075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3148670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2660850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4237852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407391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4656324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0843110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3108025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duotone>
              <a:schemeClr val="bg2">
                <a:tint val="75000"/>
                <a:shade val="58000"/>
                <a:satMod val="120000"/>
              </a:schemeClr>
              <a:schemeClr val="bg2">
                <a:tint val="50000"/>
                <a:shade val="96000"/>
              </a:schemeClr>
            </a:duotone>
            <a:lum/>
          </a:blip>
          <a:srcRect/>
          <a:tile tx="0" ty="0" sx="100000" sy="100000" flip="none" algn="tl"/>
        </a:blipFill>
        <a:effectLst/>
      </p:bgPr>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marL="0" marR="0" lvl="0" indent="0" algn="r" rtl="0">
              <a:lnSpc>
                <a:spcPct val="100000"/>
              </a:lnSpc>
              <a:spcBef>
                <a:spcPts val="0"/>
              </a:spcBef>
              <a:spcAft>
                <a:spcPts val="0"/>
              </a:spcAft>
              <a:buClr>
                <a:schemeClr val="lt1"/>
              </a:buClr>
              <a:buSzPct val="25000"/>
              <a:buFont typeface="Verdana"/>
              <a:buNone/>
            </a:pPr>
            <a:fld id="{00000000-1234-1234-1234-123412341234}" type="slidenum">
              <a:rPr lang="en-US" sz="1200" b="0" i="0" u="none" strike="noStrike" cap="none" smtClean="0">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18513676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788670" y="1432223"/>
            <a:ext cx="7593330" cy="143610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Georgia"/>
              <a:buNone/>
            </a:pPr>
            <a:r>
              <a:rPr lang="en-US" sz="6000" b="1" dirty="0">
                <a:effectLst>
                  <a:outerShdw blurRad="38100" dist="38100" dir="2700000" algn="tl">
                    <a:srgbClr val="000000">
                      <a:alpha val="43137"/>
                    </a:srgbClr>
                  </a:outerShdw>
                </a:effectLst>
                <a:latin typeface="Georgia"/>
                <a:ea typeface="Georgia"/>
                <a:cs typeface="Georgia"/>
                <a:sym typeface="Georgia"/>
              </a:rPr>
              <a:t>Music Reviews</a:t>
            </a:r>
          </a:p>
        </p:txBody>
      </p:sp>
      <p:sp>
        <p:nvSpPr>
          <p:cNvPr id="99" name="Shape 99"/>
          <p:cNvSpPr txBox="1">
            <a:spLocks noGrp="1"/>
          </p:cNvSpPr>
          <p:nvPr>
            <p:ph type="subTitle" idx="1"/>
          </p:nvPr>
        </p:nvSpPr>
        <p:spPr>
          <a:xfrm>
            <a:off x="787668" y="2868328"/>
            <a:ext cx="7594332" cy="1241659"/>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lt2"/>
              </a:buClr>
              <a:buSzPct val="25000"/>
              <a:buFont typeface="Noto Symbol"/>
              <a:buNone/>
            </a:pPr>
            <a:r>
              <a:rPr lang="en-US" sz="3000" b="1" dirty="0" smtClean="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ea typeface="Georgia"/>
                <a:cs typeface="IrisUPC" panose="020B0604020202020204" pitchFamily="34" charset="-34"/>
                <a:sym typeface="Georgia"/>
              </a:rPr>
              <a:t>Evaluating the “fingerprint” of musical style through descriptive writing.</a:t>
            </a:r>
          </a:p>
          <a:p>
            <a:pPr marL="0" marR="0" lvl="0" indent="0" rtl="0">
              <a:lnSpc>
                <a:spcPct val="90000"/>
              </a:lnSpc>
              <a:spcBef>
                <a:spcPts val="0"/>
              </a:spcBef>
              <a:spcAft>
                <a:spcPts val="0"/>
              </a:spcAft>
              <a:buClr>
                <a:schemeClr val="lt2"/>
              </a:buClr>
              <a:buSzPct val="25000"/>
              <a:buFont typeface="Noto Symbol"/>
              <a:buNone/>
            </a:pPr>
            <a:endParaRPr lang="en-US" sz="3200" b="1" i="0" u="none" strike="noStrike" cap="none" dirty="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ea typeface="Georgia"/>
              <a:cs typeface="IrisUPC" panose="020B0604020202020204" pitchFamily="34" charset="-34"/>
              <a:sym typeface="Georgia"/>
            </a:endParaRPr>
          </a:p>
        </p:txBody>
      </p:sp>
      <p:sp>
        <p:nvSpPr>
          <p:cNvPr id="2" name="TextBox 1"/>
          <p:cNvSpPr txBox="1"/>
          <p:nvPr/>
        </p:nvSpPr>
        <p:spPr>
          <a:xfrm>
            <a:off x="1135781" y="5045926"/>
            <a:ext cx="8460606" cy="400110"/>
          </a:xfrm>
          <a:prstGeom prst="rect">
            <a:avLst/>
          </a:prstGeom>
          <a:noFill/>
        </p:spPr>
        <p:txBody>
          <a:bodyPr wrap="square" rtlCol="0">
            <a:spAutoFit/>
          </a:bodyPr>
          <a:lstStyle/>
          <a:p>
            <a:r>
              <a:rPr lang="en-US" sz="2000" dirty="0" smtClean="0">
                <a:latin typeface="Rockwell" panose="02060603020205020403" pitchFamily="18" charset="0"/>
              </a:rPr>
              <a:t>Curriculum Created by Rachel Collay, Westwood High School</a:t>
            </a:r>
            <a:endParaRPr lang="en-US" sz="2000" dirty="0">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4297" y="90606"/>
            <a:ext cx="7772400" cy="977445"/>
          </a:xfrm>
          <a:prstGeom prst="rect">
            <a:avLst/>
          </a:prstGeom>
          <a:noFill/>
          <a:ln>
            <a:noFill/>
          </a:ln>
        </p:spPr>
        <p:txBody>
          <a:bodyPr lIns="91425" tIns="45700" rIns="91425" bIns="45700" anchor="b" anchorCtr="0">
            <a:noAutofit/>
          </a:bodyPr>
          <a:lstStyle/>
          <a:p>
            <a:pPr lvl="0">
              <a:lnSpc>
                <a:spcPct val="100000"/>
              </a:lnSpc>
              <a:spcBef>
                <a:spcPts val="0"/>
              </a:spcBef>
              <a:buClr>
                <a:schemeClr val="lt2"/>
              </a:buClr>
              <a:buSzPct val="25000"/>
            </a:pPr>
            <a:r>
              <a:rPr lang="en-US" sz="4400" dirty="0" smtClean="0">
                <a:sym typeface="Georgia"/>
              </a:rPr>
              <a:t>Now Let’s listen and brainstorm…</a:t>
            </a:r>
            <a:endParaRPr lang="en-US" sz="4400" b="0" i="0" u="none" strike="noStrike" cap="none" dirty="0">
              <a:solidFill>
                <a:schemeClr val="lt2"/>
              </a:solidFill>
              <a:latin typeface="Georgia"/>
              <a:ea typeface="Georgia"/>
              <a:cs typeface="Georgia"/>
              <a:sym typeface="Georgia"/>
            </a:endParaRPr>
          </a:p>
        </p:txBody>
      </p:sp>
      <p:sp>
        <p:nvSpPr>
          <p:cNvPr id="146" name="Shape 146"/>
          <p:cNvSpPr txBox="1">
            <a:spLocks noGrp="1"/>
          </p:cNvSpPr>
          <p:nvPr>
            <p:ph idx="1"/>
          </p:nvPr>
        </p:nvSpPr>
        <p:spPr>
          <a:xfrm>
            <a:off x="0" y="1307730"/>
            <a:ext cx="8781000" cy="5104500"/>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420"/>
              </a:spcBef>
              <a:spcAft>
                <a:spcPts val="0"/>
              </a:spcAft>
              <a:buClr>
                <a:schemeClr val="lt2"/>
              </a:buClr>
              <a:buSzPct val="25000"/>
              <a:buFont typeface="+mj-lt"/>
              <a:buAutoNum type="arabicPeriod"/>
            </a:pPr>
            <a:endParaRPr lang="en-US" sz="2800" b="0" i="0" u="none" strike="noStrike" cap="none" dirty="0" smtClean="0">
              <a:solidFill>
                <a:schemeClr val="accent1">
                  <a:lumMod val="50000"/>
                </a:schemeClr>
              </a:solidFill>
              <a:latin typeface="+mj-lt"/>
              <a:ea typeface="Georgia"/>
              <a:cs typeface="Georgia"/>
              <a:sym typeface="Georgia"/>
            </a:endParaRPr>
          </a:p>
          <a:p>
            <a:pPr marL="457200" indent="-457200">
              <a:spcBef>
                <a:spcPts val="420"/>
              </a:spcBef>
              <a:buClr>
                <a:schemeClr val="lt2"/>
              </a:buClr>
              <a:buSzPct val="25000"/>
              <a:buFont typeface="+mj-lt"/>
              <a:buAutoNum type="arabicPeriod"/>
            </a:pPr>
            <a:r>
              <a:rPr lang="en-US" sz="2800" b="0" i="0" u="none" strike="noStrike" cap="none" dirty="0" smtClean="0">
                <a:solidFill>
                  <a:schemeClr val="accent1">
                    <a:lumMod val="50000"/>
                  </a:schemeClr>
                </a:solidFill>
                <a:latin typeface="+mj-lt"/>
                <a:ea typeface="Georgia"/>
                <a:cs typeface="Georgia"/>
                <a:sym typeface="Georgia"/>
              </a:rPr>
              <a:t>Listen carefully at the three songs we will play and think of unusual ways to describe the sounds you hear.  </a:t>
            </a:r>
            <a:endParaRPr lang="en-US" sz="2800" b="0" i="0" u="none" strike="noStrike" cap="none" dirty="0" smtClean="0">
              <a:solidFill>
                <a:schemeClr val="accent1">
                  <a:lumMod val="50000"/>
                </a:schemeClr>
              </a:solidFill>
              <a:latin typeface="+mj-lt"/>
              <a:ea typeface="Georgia"/>
              <a:cs typeface="Georgia"/>
              <a:sym typeface="Georgia"/>
            </a:endParaRPr>
          </a:p>
          <a:p>
            <a:pPr marL="457200" indent="-457200">
              <a:spcBef>
                <a:spcPts val="420"/>
              </a:spcBef>
              <a:buClr>
                <a:schemeClr val="lt2"/>
              </a:buClr>
              <a:buSzPct val="25000"/>
              <a:buFont typeface="+mj-lt"/>
              <a:buAutoNum type="arabicPeriod"/>
            </a:pPr>
            <a:r>
              <a:rPr lang="en-US" sz="2800" dirty="0" smtClean="0">
                <a:solidFill>
                  <a:schemeClr val="accent1">
                    <a:lumMod val="50000"/>
                  </a:schemeClr>
                </a:solidFill>
                <a:latin typeface="+mj-lt"/>
                <a:ea typeface="Georgia"/>
                <a:cs typeface="Georgia"/>
                <a:sym typeface="Georgia"/>
              </a:rPr>
              <a:t>Write </a:t>
            </a:r>
            <a:r>
              <a:rPr lang="en-US" sz="2800" dirty="0" smtClean="0">
                <a:solidFill>
                  <a:schemeClr val="accent1">
                    <a:lumMod val="50000"/>
                  </a:schemeClr>
                </a:solidFill>
                <a:latin typeface="+mj-lt"/>
                <a:ea typeface="Georgia"/>
                <a:cs typeface="Georgia"/>
                <a:sym typeface="Georgia"/>
              </a:rPr>
              <a:t>down any words or phrases that come to mind (no matter how silly or unusual they seem) to describe</a:t>
            </a:r>
            <a:r>
              <a:rPr lang="en-US" sz="2800" b="0" i="0" u="none" strike="noStrike" cap="none" dirty="0" smtClean="0">
                <a:solidFill>
                  <a:schemeClr val="accent1">
                    <a:lumMod val="50000"/>
                  </a:schemeClr>
                </a:solidFill>
                <a:latin typeface="+mj-lt"/>
                <a:ea typeface="Georgia"/>
                <a:cs typeface="Georgia"/>
                <a:sym typeface="Georgia"/>
              </a:rPr>
              <a:t> the instruments, vocals, harmonies, etc.</a:t>
            </a:r>
          </a:p>
          <a:p>
            <a:pPr marL="457200" indent="-457200">
              <a:spcBef>
                <a:spcPts val="420"/>
              </a:spcBef>
              <a:buClr>
                <a:schemeClr val="lt2"/>
              </a:buClr>
              <a:buSzPct val="25000"/>
              <a:buFont typeface="+mj-lt"/>
              <a:buAutoNum type="arabicPeriod"/>
            </a:pPr>
            <a:r>
              <a:rPr lang="en-US" sz="2800" dirty="0" smtClean="0">
                <a:solidFill>
                  <a:schemeClr val="accent1">
                    <a:lumMod val="50000"/>
                  </a:schemeClr>
                </a:solidFill>
                <a:latin typeface="+mj-lt"/>
                <a:ea typeface="Georgia"/>
                <a:cs typeface="Georgia"/>
                <a:sym typeface="Georgia"/>
              </a:rPr>
              <a:t>Then, write a 3-4 sentence review of the piece using the raw material from your brainstorm.  </a:t>
            </a:r>
            <a:endParaRPr lang="en-US" sz="2800" dirty="0" smtClean="0">
              <a:solidFill>
                <a:schemeClr val="accent1">
                  <a:lumMod val="50000"/>
                </a:schemeClr>
              </a:solidFill>
              <a:latin typeface="+mj-lt"/>
              <a:ea typeface="Georgia"/>
              <a:cs typeface="Georgia"/>
              <a:sym typeface="Georgia"/>
            </a:endParaRPr>
          </a:p>
          <a:p>
            <a:pPr marL="457200" indent="-457200">
              <a:spcBef>
                <a:spcPts val="420"/>
              </a:spcBef>
              <a:buClr>
                <a:schemeClr val="lt2"/>
              </a:buClr>
              <a:buSzPct val="25000"/>
              <a:buFont typeface="+mj-lt"/>
              <a:buAutoNum type="arabicPeriod"/>
            </a:pPr>
            <a:r>
              <a:rPr lang="en-US" sz="2800" dirty="0" smtClean="0">
                <a:solidFill>
                  <a:schemeClr val="accent1">
                    <a:lumMod val="50000"/>
                  </a:schemeClr>
                </a:solidFill>
                <a:latin typeface="+mj-lt"/>
                <a:ea typeface="Georgia"/>
                <a:cs typeface="Georgia"/>
                <a:sym typeface="Georgia"/>
              </a:rPr>
              <a:t>Refine </a:t>
            </a:r>
            <a:r>
              <a:rPr lang="en-US" sz="2800" dirty="0" smtClean="0">
                <a:solidFill>
                  <a:schemeClr val="accent1">
                    <a:lumMod val="50000"/>
                  </a:schemeClr>
                </a:solidFill>
                <a:latin typeface="+mj-lt"/>
                <a:ea typeface="Georgia"/>
                <a:cs typeface="Georgia"/>
                <a:sym typeface="Georgia"/>
              </a:rPr>
              <a:t>and revise using varied sentence structure to construct an effective and poetic description.  </a:t>
            </a:r>
          </a:p>
          <a:p>
            <a:pPr marL="457200" indent="-457200">
              <a:spcBef>
                <a:spcPts val="420"/>
              </a:spcBef>
              <a:buClr>
                <a:schemeClr val="lt2"/>
              </a:buClr>
              <a:buSzPct val="25000"/>
              <a:buFont typeface="+mj-lt"/>
              <a:buAutoNum type="arabicPeriod"/>
            </a:pPr>
            <a:r>
              <a:rPr lang="en-US" sz="2800" b="0" i="0" u="none" strike="noStrike" cap="none" dirty="0" smtClean="0">
                <a:solidFill>
                  <a:schemeClr val="accent1">
                    <a:lumMod val="50000"/>
                  </a:schemeClr>
                </a:solidFill>
                <a:latin typeface="+mj-lt"/>
                <a:ea typeface="Georgia"/>
                <a:cs typeface="Georgia"/>
                <a:sym typeface="Georgia"/>
              </a:rPr>
              <a:t>Be prepared to share with your table mates and perhaps the larger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1" end="1"/>
                                            </p:txEl>
                                          </p:spTgt>
                                        </p:tgtEl>
                                        <p:attrNameLst>
                                          <p:attrName>style.visibility</p:attrName>
                                        </p:attrNameLst>
                                      </p:cBhvr>
                                      <p:to>
                                        <p:strVal val="visible"/>
                                      </p:to>
                                    </p:set>
                                    <p:animEffect transition="in" filter="fade">
                                      <p:cBhvr>
                                        <p:cTn id="7" dur="500"/>
                                        <p:tgtEl>
                                          <p:spTgt spid="1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2" end="2"/>
                                            </p:txEl>
                                          </p:spTgt>
                                        </p:tgtEl>
                                        <p:attrNameLst>
                                          <p:attrName>style.visibility</p:attrName>
                                        </p:attrNameLst>
                                      </p:cBhvr>
                                      <p:to>
                                        <p:strVal val="visible"/>
                                      </p:to>
                                    </p:set>
                                    <p:animEffect transition="in" filter="fade">
                                      <p:cBhvr>
                                        <p:cTn id="12" dur="500"/>
                                        <p:tgtEl>
                                          <p:spTgt spid="1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3" end="3"/>
                                            </p:txEl>
                                          </p:spTgt>
                                        </p:tgtEl>
                                        <p:attrNameLst>
                                          <p:attrName>style.visibility</p:attrName>
                                        </p:attrNameLst>
                                      </p:cBhvr>
                                      <p:to>
                                        <p:strVal val="visible"/>
                                      </p:to>
                                    </p:set>
                                    <p:animEffect transition="in" filter="fade">
                                      <p:cBhvr>
                                        <p:cTn id="17" dur="500"/>
                                        <p:tgtEl>
                                          <p:spTgt spid="1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4" end="4"/>
                                            </p:txEl>
                                          </p:spTgt>
                                        </p:tgtEl>
                                        <p:attrNameLst>
                                          <p:attrName>style.visibility</p:attrName>
                                        </p:attrNameLst>
                                      </p:cBhvr>
                                      <p:to>
                                        <p:strVal val="visible"/>
                                      </p:to>
                                    </p:set>
                                    <p:animEffect transition="in" filter="fade">
                                      <p:cBhvr>
                                        <p:cTn id="22" dur="500"/>
                                        <p:tgtEl>
                                          <p:spTgt spid="14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5" end="5"/>
                                            </p:txEl>
                                          </p:spTgt>
                                        </p:tgtEl>
                                        <p:attrNameLst>
                                          <p:attrName>style.visibility</p:attrName>
                                        </p:attrNameLst>
                                      </p:cBhvr>
                                      <p:to>
                                        <p:strVal val="visible"/>
                                      </p:to>
                                    </p:set>
                                    <p:animEffect transition="in" filter="fade">
                                      <p:cBhvr>
                                        <p:cTn id="27" dur="500"/>
                                        <p:tgtEl>
                                          <p:spTgt spid="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 y="248275"/>
            <a:ext cx="7715250" cy="1446550"/>
          </a:xfrm>
          <a:prstGeom prst="rect">
            <a:avLst/>
          </a:prstGeom>
        </p:spPr>
        <p:txBody>
          <a:bodyPr wrap="square">
            <a:spAutoFit/>
          </a:bodyPr>
          <a:lstStyle/>
          <a:p>
            <a:pPr lvl="0"/>
            <a:r>
              <a:rPr lang="en-US" sz="4400" kern="1200" cap="all" dirty="0" smtClean="0">
                <a:blipFill>
                  <a:blip r:embed="rId2">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sym typeface="Georgia"/>
              </a:rPr>
              <a:t> “</a:t>
            </a:r>
            <a:r>
              <a:rPr lang="en-US" sz="4400" kern="1200" cap="all" dirty="0" err="1" smtClean="0">
                <a:blipFill>
                  <a:blip r:embed="rId2">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sym typeface="Georgia"/>
              </a:rPr>
              <a:t>Nuages</a:t>
            </a:r>
            <a:r>
              <a:rPr lang="en-US" sz="4400" kern="1200" cap="all" dirty="0" smtClean="0">
                <a:blipFill>
                  <a:blip r:embed="rId2">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sym typeface="Georgia"/>
              </a:rPr>
              <a:t>” by Django Reinhardt – </a:t>
            </a:r>
          </a:p>
          <a:p>
            <a:pPr lvl="0"/>
            <a:r>
              <a:rPr lang="en-US" sz="4400" kern="1200" cap="all" dirty="0" smtClean="0">
                <a:blipFill>
                  <a:blip r:embed="rId2">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sym typeface="Georgia"/>
              </a:rPr>
              <a:t>High School Sample </a:t>
            </a:r>
            <a:endParaRPr lang="en-US" dirty="0"/>
          </a:p>
        </p:txBody>
      </p:sp>
      <p:sp>
        <p:nvSpPr>
          <p:cNvPr id="5" name="Rectangle 4"/>
          <p:cNvSpPr/>
          <p:nvPr/>
        </p:nvSpPr>
        <p:spPr>
          <a:xfrm>
            <a:off x="297180" y="1783078"/>
            <a:ext cx="8595360" cy="5262979"/>
          </a:xfrm>
          <a:prstGeom prst="rect">
            <a:avLst/>
          </a:prstGeom>
        </p:spPr>
        <p:txBody>
          <a:bodyPr wrap="square">
            <a:spAutoFit/>
          </a:bodyPr>
          <a:lstStyle/>
          <a:p>
            <a:pPr marL="182880" indent="-74930">
              <a:spcBef>
                <a:spcPts val="1200"/>
              </a:spcBef>
            </a:pPr>
            <a:r>
              <a:rPr lang="en-US" sz="2800" dirty="0">
                <a:solidFill>
                  <a:srgbClr val="1C4587"/>
                </a:solidFill>
                <a:latin typeface="+mj-lt"/>
              </a:rPr>
              <a:t>The playful clarinet  lures listeners in with a suspenseful, two-steps-forward-two-steps back montage.  As the tension mounts, a sudden pause into a peaceful silence and then we are gently eased into the “clouds,” blissfully content as we make our ascent.  The clarinet glides and stretches as an easy guitar both whimsically strums and then shakes with tension.  But the stroll of the guitar and the whisper of the clarinet maintain the dream for the listener.  This trance won’t break that easily.  Even as an awkwardly-timed cowbell tries to fracture the melody, the persistent and lighthearted guitar accompanies the clarinet through to the end, helping listeners to float </a:t>
            </a:r>
            <a:r>
              <a:rPr lang="en-US" sz="2800" dirty="0" smtClean="0">
                <a:solidFill>
                  <a:srgbClr val="1C4587"/>
                </a:solidFill>
                <a:latin typeface="+mj-lt"/>
              </a:rPr>
              <a:t>like feathers </a:t>
            </a:r>
            <a:r>
              <a:rPr lang="en-US" sz="2800" dirty="0">
                <a:solidFill>
                  <a:srgbClr val="1C4587"/>
                </a:solidFill>
                <a:latin typeface="+mj-lt"/>
              </a:rPr>
              <a:t>into the clouds.</a:t>
            </a:r>
            <a:endParaRPr lang="en-US" sz="2800" dirty="0">
              <a:latin typeface="+mj-lt"/>
            </a:endParaRPr>
          </a:p>
          <a:p>
            <a:r>
              <a:rPr lang="en-US" dirty="0"/>
              <a:t/>
            </a:r>
            <a:br>
              <a:rPr lang="en-US" dirty="0"/>
            </a:br>
            <a:endParaRPr lang="en-US" dirty="0"/>
          </a:p>
        </p:txBody>
      </p:sp>
    </p:spTree>
    <p:extLst>
      <p:ext uri="{BB962C8B-B14F-4D97-AF65-F5344CB8AC3E}">
        <p14:creationId xmlns:p14="http://schemas.microsoft.com/office/powerpoint/2010/main" val="24606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7325" y="682368"/>
            <a:ext cx="3857540" cy="3206441"/>
          </a:xfrm>
          <a:prstGeom prst="rect">
            <a:avLst/>
          </a:prstGeom>
        </p:spPr>
      </p:pic>
      <p:pic>
        <p:nvPicPr>
          <p:cNvPr id="3" name="Picture 2"/>
          <p:cNvPicPr>
            <a:picLocks noChangeAspect="1"/>
          </p:cNvPicPr>
          <p:nvPr/>
        </p:nvPicPr>
        <p:blipFill>
          <a:blip r:embed="rId3"/>
          <a:stretch>
            <a:fillRect/>
          </a:stretch>
        </p:blipFill>
        <p:spPr>
          <a:xfrm>
            <a:off x="150905" y="682368"/>
            <a:ext cx="4868606" cy="2938610"/>
          </a:xfrm>
          <a:prstGeom prst="rect">
            <a:avLst/>
          </a:prstGeom>
        </p:spPr>
      </p:pic>
      <p:pic>
        <p:nvPicPr>
          <p:cNvPr id="5" name="Picture 4"/>
          <p:cNvPicPr>
            <a:picLocks noChangeAspect="1"/>
          </p:cNvPicPr>
          <p:nvPr/>
        </p:nvPicPr>
        <p:blipFill>
          <a:blip r:embed="rId4"/>
          <a:stretch>
            <a:fillRect/>
          </a:stretch>
        </p:blipFill>
        <p:spPr>
          <a:xfrm>
            <a:off x="1588613" y="3620978"/>
            <a:ext cx="6058211" cy="3105310"/>
          </a:xfrm>
          <a:prstGeom prst="rect">
            <a:avLst/>
          </a:prstGeom>
        </p:spPr>
      </p:pic>
      <p:sp>
        <p:nvSpPr>
          <p:cNvPr id="7" name="Rectangle 6"/>
          <p:cNvSpPr/>
          <p:nvPr/>
        </p:nvSpPr>
        <p:spPr>
          <a:xfrm>
            <a:off x="150905" y="14058"/>
            <a:ext cx="8707345" cy="769441"/>
          </a:xfrm>
          <a:prstGeom prst="rect">
            <a:avLst/>
          </a:prstGeom>
        </p:spPr>
        <p:txBody>
          <a:bodyPr wrap="square">
            <a:spAutoFit/>
          </a:bodyPr>
          <a:lstStyle/>
          <a:p>
            <a:r>
              <a:rPr lang="en-US" sz="4400" kern="1200" cap="all" dirty="0" smtClean="0">
                <a:blipFill>
                  <a:blip r:embed="rId5">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sym typeface="Georgia"/>
              </a:rPr>
              <a:t>elementary student sample</a:t>
            </a:r>
            <a:endParaRPr lang="en-US" dirty="0"/>
          </a:p>
        </p:txBody>
      </p:sp>
    </p:spTree>
    <p:extLst>
      <p:ext uri="{BB962C8B-B14F-4D97-AF65-F5344CB8AC3E}">
        <p14:creationId xmlns:p14="http://schemas.microsoft.com/office/powerpoint/2010/main" val="372327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94911" y="544068"/>
            <a:ext cx="8577747" cy="1143000"/>
          </a:xfrm>
          <a:prstGeom prst="rect">
            <a:avLst/>
          </a:prstGeom>
          <a:noFill/>
          <a:ln>
            <a:noFill/>
          </a:ln>
        </p:spPr>
        <p:txBody>
          <a:bodyPr lIns="91425" tIns="45700" rIns="91425" bIns="45700" anchor="b" anchorCtr="0">
            <a:noAutofit/>
          </a:bodyPr>
          <a:lstStyle/>
          <a:p>
            <a:pPr lvl="0">
              <a:lnSpc>
                <a:spcPct val="100000"/>
              </a:lnSpc>
              <a:spcBef>
                <a:spcPts val="0"/>
              </a:spcBef>
              <a:buClr>
                <a:schemeClr val="lt2"/>
              </a:buClr>
              <a:buSzPct val="25000"/>
            </a:pPr>
            <a:r>
              <a:rPr lang="en-US" sz="4400" dirty="0" smtClean="0">
                <a:sym typeface="Georgia"/>
              </a:rPr>
              <a:t>Final Assignment:  </a:t>
            </a:r>
            <a:br>
              <a:rPr lang="en-US" sz="4400" dirty="0" smtClean="0">
                <a:sym typeface="Georgia"/>
              </a:rPr>
            </a:br>
            <a:r>
              <a:rPr lang="en-US" sz="4400" dirty="0" smtClean="0">
                <a:sym typeface="Georgia"/>
              </a:rPr>
              <a:t>Music Review Explanatory Essay</a:t>
            </a:r>
            <a:endParaRPr lang="en-US" sz="4400" b="0" i="0" u="none" strike="noStrike" cap="none" dirty="0">
              <a:solidFill>
                <a:schemeClr val="lt2"/>
              </a:solidFill>
              <a:latin typeface="Georgia"/>
              <a:ea typeface="Georgia"/>
              <a:cs typeface="Georgia"/>
              <a:sym typeface="Georgia"/>
            </a:endParaRPr>
          </a:p>
        </p:txBody>
      </p:sp>
      <p:sp>
        <p:nvSpPr>
          <p:cNvPr id="152" name="Shape 15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25000"/>
              <a:buFont typeface="Noto Symbol"/>
              <a:buNone/>
            </a:pPr>
            <a:r>
              <a:rPr lang="en-US" sz="2900" b="0" i="0" u="none" strike="noStrike" cap="none">
                <a:solidFill>
                  <a:schemeClr val="lt1"/>
                </a:solidFill>
                <a:latin typeface="Georgia"/>
                <a:ea typeface="Georgia"/>
                <a:cs typeface="Georgia"/>
                <a:sym typeface="Georgia"/>
              </a:rPr>
              <a:t>	</a:t>
            </a:r>
          </a:p>
        </p:txBody>
      </p:sp>
      <p:sp>
        <p:nvSpPr>
          <p:cNvPr id="153" name="Shape 153"/>
          <p:cNvSpPr txBox="1">
            <a:spLocks noGrp="1"/>
          </p:cNvSpPr>
          <p:nvPr>
            <p:ph type="body" idx="4294967295"/>
          </p:nvPr>
        </p:nvSpPr>
        <p:spPr>
          <a:xfrm>
            <a:off x="194911" y="1921041"/>
            <a:ext cx="8754177" cy="493695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400" dirty="0">
                <a:solidFill>
                  <a:schemeClr val="accent3">
                    <a:lumMod val="75000"/>
                  </a:schemeClr>
                </a:solidFill>
                <a:effectLst>
                  <a:outerShdw blurRad="38100" dist="38100" dir="2700000" algn="tl">
                    <a:srgbClr val="000000">
                      <a:alpha val="43137"/>
                    </a:srgbClr>
                  </a:outerShdw>
                </a:effectLst>
                <a:latin typeface="Rockwell Condensed" panose="02060603050405020104" pitchFamily="18" charset="0"/>
              </a:rPr>
              <a:t>Now it is your turn to choose a song!</a:t>
            </a:r>
          </a:p>
          <a:p>
            <a:pPr marL="0" marR="0" lvl="0" indent="0" algn="l" rtl="0">
              <a:lnSpc>
                <a:spcPct val="100000"/>
              </a:lnSpc>
              <a:spcBef>
                <a:spcPts val="0"/>
              </a:spcBef>
              <a:spcAft>
                <a:spcPts val="0"/>
              </a:spcAft>
              <a:buNone/>
            </a:pPr>
            <a:r>
              <a:rPr lang="en-US" sz="2400" dirty="0" smtClean="0">
                <a:solidFill>
                  <a:schemeClr val="accent1">
                    <a:lumMod val="50000"/>
                  </a:schemeClr>
                </a:solidFill>
                <a:latin typeface="Rockwell Condensed" panose="02060603050405020104" pitchFamily="18" charset="0"/>
              </a:rPr>
              <a:t>Think </a:t>
            </a:r>
            <a:r>
              <a:rPr lang="en-US" sz="2400" dirty="0">
                <a:solidFill>
                  <a:schemeClr val="accent1">
                    <a:lumMod val="50000"/>
                  </a:schemeClr>
                </a:solidFill>
                <a:latin typeface="Rockwell Condensed" panose="02060603050405020104" pitchFamily="18" charset="0"/>
              </a:rPr>
              <a:t>of a song that you love and follow this process to brainstorm interesting imagery, unique figurative comparisons, and vivid verbs as you listen.  </a:t>
            </a:r>
            <a:r>
              <a:rPr lang="en-US" sz="2400" dirty="0" smtClean="0">
                <a:solidFill>
                  <a:schemeClr val="accent1">
                    <a:lumMod val="50000"/>
                  </a:schemeClr>
                </a:solidFill>
                <a:latin typeface="Rockwell Condensed" panose="02060603050405020104" pitchFamily="18" charset="0"/>
              </a:rPr>
              <a:t>Then</a:t>
            </a:r>
            <a:r>
              <a:rPr lang="en-US" sz="2400" dirty="0">
                <a:solidFill>
                  <a:schemeClr val="accent1">
                    <a:lumMod val="50000"/>
                  </a:schemeClr>
                </a:solidFill>
                <a:latin typeface="Rockwell Condensed" panose="02060603050405020104" pitchFamily="18" charset="0"/>
              </a:rPr>
              <a:t>, craft an essay which conveys the unique sounds and themes present in your song in a memorable way. </a:t>
            </a:r>
            <a:endParaRPr lang="en-US" sz="2400" dirty="0" smtClean="0">
              <a:solidFill>
                <a:schemeClr val="accent1">
                  <a:lumMod val="50000"/>
                </a:schemeClr>
              </a:solidFill>
              <a:latin typeface="Rockwell Condensed" panose="02060603050405020104" pitchFamily="18" charset="0"/>
            </a:endParaRPr>
          </a:p>
          <a:p>
            <a:pPr marR="0" lvl="0" algn="l" rtl="0">
              <a:lnSpc>
                <a:spcPct val="100000"/>
              </a:lnSpc>
              <a:spcBef>
                <a:spcPts val="0"/>
              </a:spcBef>
              <a:spcAft>
                <a:spcPts val="0"/>
              </a:spcAft>
            </a:pPr>
            <a:r>
              <a:rPr lang="en-US" sz="2400" dirty="0" smtClean="0">
                <a:solidFill>
                  <a:schemeClr val="accent1">
                    <a:lumMod val="50000"/>
                  </a:schemeClr>
                </a:solidFill>
                <a:latin typeface="Rockwell Condensed" panose="02060603050405020104" pitchFamily="18" charset="0"/>
              </a:rPr>
              <a:t>Step One:  Listen to your song multiple times to really “hear” the layers that combine together to make the song really groove.  As you listen, brainstorm unique descriptors, brilliant imagery, and vivid verbs.</a:t>
            </a:r>
          </a:p>
          <a:p>
            <a:pPr marR="0" lvl="0" algn="l" rtl="0">
              <a:lnSpc>
                <a:spcPct val="100000"/>
              </a:lnSpc>
              <a:spcBef>
                <a:spcPts val="0"/>
              </a:spcBef>
              <a:spcAft>
                <a:spcPts val="0"/>
              </a:spcAft>
            </a:pPr>
            <a:r>
              <a:rPr lang="en-US" sz="2400" dirty="0" smtClean="0">
                <a:solidFill>
                  <a:schemeClr val="accent1">
                    <a:lumMod val="50000"/>
                  </a:schemeClr>
                </a:solidFill>
                <a:latin typeface="Rockwell Condensed" panose="02060603050405020104" pitchFamily="18" charset="0"/>
              </a:rPr>
              <a:t>Step Two: Begin crafting your ideas into an essay by deciding on an organizational structure and perhaps a uniting “thread.”  </a:t>
            </a:r>
          </a:p>
          <a:p>
            <a:pPr marR="0" lvl="0" algn="l" rtl="0">
              <a:lnSpc>
                <a:spcPct val="100000"/>
              </a:lnSpc>
              <a:spcBef>
                <a:spcPts val="0"/>
              </a:spcBef>
              <a:spcAft>
                <a:spcPts val="0"/>
              </a:spcAft>
            </a:pPr>
            <a:r>
              <a:rPr lang="en-US" sz="2400" dirty="0" smtClean="0">
                <a:solidFill>
                  <a:schemeClr val="accent1">
                    <a:lumMod val="50000"/>
                  </a:schemeClr>
                </a:solidFill>
                <a:latin typeface="Rockwell Condensed" panose="02060603050405020104" pitchFamily="18" charset="0"/>
              </a:rPr>
              <a:t>Step Three: Continue through the writing process until you have a polished review ready to publish!</a:t>
            </a:r>
            <a:endParaRPr lang="en-US" sz="2400" dirty="0">
              <a:solidFill>
                <a:schemeClr val="accent1">
                  <a:lumMod val="50000"/>
                </a:schemeClr>
              </a:solidFill>
              <a:latin typeface="Rockwell Condensed" panose="020606030504050201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 calcmode="lin" valueType="num">
                                      <p:cBhvr additive="base">
                                        <p:cTn id="7" dur="500" fill="hold"/>
                                        <p:tgtEl>
                                          <p:spTgt spid="1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
                                            <p:txEl>
                                              <p:pRg st="1" end="1"/>
                                            </p:txEl>
                                          </p:spTgt>
                                        </p:tgtEl>
                                        <p:attrNameLst>
                                          <p:attrName>style.visibility</p:attrName>
                                        </p:attrNameLst>
                                      </p:cBhvr>
                                      <p:to>
                                        <p:strVal val="visible"/>
                                      </p:to>
                                    </p:set>
                                    <p:anim calcmode="lin" valueType="num">
                                      <p:cBhvr additive="base">
                                        <p:cTn id="13" dur="500" fill="hold"/>
                                        <p:tgtEl>
                                          <p:spTgt spid="1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
                                            <p:txEl>
                                              <p:pRg st="2" end="2"/>
                                            </p:txEl>
                                          </p:spTgt>
                                        </p:tgtEl>
                                        <p:attrNameLst>
                                          <p:attrName>style.visibility</p:attrName>
                                        </p:attrNameLst>
                                      </p:cBhvr>
                                      <p:to>
                                        <p:strVal val="visible"/>
                                      </p:to>
                                    </p:set>
                                    <p:anim calcmode="lin" valueType="num">
                                      <p:cBhvr additive="base">
                                        <p:cTn id="19" dur="500" fill="hold"/>
                                        <p:tgtEl>
                                          <p:spTgt spid="1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
                                            <p:txEl>
                                              <p:pRg st="3" end="3"/>
                                            </p:txEl>
                                          </p:spTgt>
                                        </p:tgtEl>
                                        <p:attrNameLst>
                                          <p:attrName>style.visibility</p:attrName>
                                        </p:attrNameLst>
                                      </p:cBhvr>
                                      <p:to>
                                        <p:strVal val="visible"/>
                                      </p:to>
                                    </p:set>
                                    <p:anim calcmode="lin" valueType="num">
                                      <p:cBhvr additive="base">
                                        <p:cTn id="25" dur="500" fill="hold"/>
                                        <p:tgtEl>
                                          <p:spTgt spid="1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additive="base">
                                        <p:cTn id="31" dur="500" fill="hold"/>
                                        <p:tgtEl>
                                          <p:spTgt spid="1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95" y="130302"/>
            <a:ext cx="8321040" cy="829818"/>
          </a:xfrm>
        </p:spPr>
        <p:txBody>
          <a:bodyPr>
            <a:normAutofit/>
          </a:bodyPr>
          <a:lstStyle/>
          <a:p>
            <a:r>
              <a:rPr lang="en-US" sz="3600" dirty="0" smtClean="0"/>
              <a:t>Arizona college and career ready standards</a:t>
            </a:r>
            <a:endParaRPr lang="en-US" sz="3600" dirty="0"/>
          </a:p>
        </p:txBody>
      </p:sp>
      <p:sp>
        <p:nvSpPr>
          <p:cNvPr id="3" name="Content Placeholder 2"/>
          <p:cNvSpPr>
            <a:spLocks noGrp="1"/>
          </p:cNvSpPr>
          <p:nvPr>
            <p:ph idx="1"/>
          </p:nvPr>
        </p:nvSpPr>
        <p:spPr>
          <a:xfrm>
            <a:off x="297180" y="2348008"/>
            <a:ext cx="8561070" cy="4269962"/>
          </a:xfrm>
        </p:spPr>
        <p:txBody>
          <a:bodyPr>
            <a:normAutofit fontScale="92500" lnSpcReduction="10000"/>
          </a:bodyPr>
          <a:lstStyle/>
          <a:p>
            <a:pPr marL="0" lvl="0" indent="0">
              <a:buNone/>
            </a:pPr>
            <a:r>
              <a:rPr lang="en-US" b="1" dirty="0">
                <a:solidFill>
                  <a:schemeClr val="accent1">
                    <a:lumMod val="50000"/>
                  </a:schemeClr>
                </a:solidFill>
                <a:latin typeface="+mj-lt"/>
              </a:rPr>
              <a:t>Text Types and Purposes</a:t>
            </a:r>
            <a:endParaRPr lang="en-US" dirty="0" smtClean="0">
              <a:solidFill>
                <a:schemeClr val="accent1">
                  <a:lumMod val="50000"/>
                </a:schemeClr>
              </a:solidFill>
              <a:latin typeface="+mj-lt"/>
            </a:endParaRPr>
          </a:p>
          <a:p>
            <a:pPr lvl="0"/>
            <a:r>
              <a:rPr lang="en-US" dirty="0" smtClean="0">
                <a:solidFill>
                  <a:schemeClr val="accent1">
                    <a:lumMod val="50000"/>
                  </a:schemeClr>
                </a:solidFill>
                <a:latin typeface="+mj-lt"/>
              </a:rPr>
              <a:t>Write informative/explanatory texts to examine and convey complex ideas, concepts, and information clearly and accurately through the effective selection, organization, and analysis of content.</a:t>
            </a:r>
            <a:endParaRPr lang="en-US" sz="3200" dirty="0" smtClean="0">
              <a:solidFill>
                <a:schemeClr val="accent1">
                  <a:lumMod val="50000"/>
                </a:schemeClr>
              </a:solidFill>
              <a:latin typeface="+mj-lt"/>
            </a:endParaRPr>
          </a:p>
          <a:p>
            <a:pPr lvl="1"/>
            <a:r>
              <a:rPr lang="en-US" dirty="0" smtClean="0">
                <a:solidFill>
                  <a:schemeClr val="accent1">
                    <a:lumMod val="50000"/>
                  </a:schemeClr>
                </a:solidFill>
                <a:latin typeface="+mj-lt"/>
              </a:rPr>
              <a:t>Introduce a topic; organize complex ideas, concepts, and information to make important connections and distinctions; include formatting (e.g., headings), graphics (e.g., figures, tables), and multimedia when useful to aiding comprehension.</a:t>
            </a:r>
            <a:endParaRPr lang="en-US" sz="2800" dirty="0" smtClean="0">
              <a:solidFill>
                <a:schemeClr val="accent1">
                  <a:lumMod val="50000"/>
                </a:schemeClr>
              </a:solidFill>
              <a:latin typeface="+mj-lt"/>
            </a:endParaRPr>
          </a:p>
          <a:p>
            <a:pPr lvl="1"/>
            <a:r>
              <a:rPr lang="en-US" dirty="0" smtClean="0">
                <a:solidFill>
                  <a:schemeClr val="accent1">
                    <a:lumMod val="50000"/>
                  </a:schemeClr>
                </a:solidFill>
                <a:latin typeface="+mj-lt"/>
              </a:rPr>
              <a:t>Develop the topic with well-chosen, relevant, and sufficient facts, extended definitions, concrete details, quotations, or other information and examples appropriate to the audience’s knowledge of the topic.</a:t>
            </a:r>
            <a:endParaRPr lang="en-US" sz="2800" dirty="0" smtClean="0">
              <a:solidFill>
                <a:schemeClr val="accent1">
                  <a:lumMod val="50000"/>
                </a:schemeClr>
              </a:solidFill>
              <a:latin typeface="+mj-lt"/>
            </a:endParaRPr>
          </a:p>
          <a:p>
            <a:pPr lvl="1"/>
            <a:r>
              <a:rPr lang="en-US" dirty="0" smtClean="0">
                <a:solidFill>
                  <a:schemeClr val="accent1">
                    <a:lumMod val="50000"/>
                  </a:schemeClr>
                </a:solidFill>
                <a:latin typeface="+mj-lt"/>
              </a:rPr>
              <a:t>Use appropriate and varied transitions to link the major sections of the text, create cohesion, and clarify the relationships among complex ideas and concepts.</a:t>
            </a:r>
            <a:endParaRPr lang="en-US" sz="2800" dirty="0" smtClean="0">
              <a:solidFill>
                <a:schemeClr val="accent1">
                  <a:lumMod val="50000"/>
                </a:schemeClr>
              </a:solidFill>
              <a:latin typeface="+mj-lt"/>
            </a:endParaRPr>
          </a:p>
          <a:p>
            <a:pPr lvl="1"/>
            <a:r>
              <a:rPr lang="en-US" dirty="0" smtClean="0">
                <a:solidFill>
                  <a:schemeClr val="accent1">
                    <a:lumMod val="50000"/>
                  </a:schemeClr>
                </a:solidFill>
                <a:latin typeface="+mj-lt"/>
              </a:rPr>
              <a:t>Use precise language and domain-specific vocabulary to manage the complexity of the topic.</a:t>
            </a:r>
            <a:endParaRPr lang="en-US" sz="2800" dirty="0" smtClean="0">
              <a:solidFill>
                <a:schemeClr val="accent1">
                  <a:lumMod val="50000"/>
                </a:schemeClr>
              </a:solidFill>
              <a:latin typeface="+mj-lt"/>
            </a:endParaRPr>
          </a:p>
          <a:p>
            <a:pPr lvl="1"/>
            <a:r>
              <a:rPr lang="en-US" dirty="0" smtClean="0">
                <a:solidFill>
                  <a:schemeClr val="accent1">
                    <a:lumMod val="50000"/>
                  </a:schemeClr>
                </a:solidFill>
                <a:latin typeface="+mj-lt"/>
              </a:rPr>
              <a:t>Establish and maintain a formal style and objective tone while attending to the norms and conventions of the discipline in which they are writing.</a:t>
            </a:r>
            <a:endParaRPr lang="en-US" sz="2800" dirty="0" smtClean="0">
              <a:solidFill>
                <a:schemeClr val="accent1">
                  <a:lumMod val="50000"/>
                </a:schemeClr>
              </a:solidFill>
              <a:latin typeface="+mj-lt"/>
            </a:endParaRPr>
          </a:p>
          <a:p>
            <a:r>
              <a:rPr lang="en-US" dirty="0" smtClean="0">
                <a:solidFill>
                  <a:schemeClr val="accent1">
                    <a:lumMod val="50000"/>
                  </a:schemeClr>
                </a:solidFill>
                <a:latin typeface="+mj-lt"/>
              </a:rPr>
              <a:t>Provide a concluding statement or section that follows from and supports the information or explanation presented (e.g., articulating implications or the significance of the topic).</a:t>
            </a:r>
            <a:r>
              <a:rPr lang="en-US" b="1" dirty="0" smtClean="0">
                <a:solidFill>
                  <a:schemeClr val="accent1">
                    <a:lumMod val="50000"/>
                  </a:schemeClr>
                </a:solidFill>
                <a:latin typeface="+mj-lt"/>
              </a:rPr>
              <a:t> (9-10.W.2)</a:t>
            </a:r>
            <a:endParaRPr lang="en-US" dirty="0">
              <a:solidFill>
                <a:schemeClr val="accent1">
                  <a:lumMod val="50000"/>
                </a:schemeClr>
              </a:solidFill>
              <a:latin typeface="+mj-lt"/>
            </a:endParaRPr>
          </a:p>
        </p:txBody>
      </p:sp>
      <p:sp>
        <p:nvSpPr>
          <p:cNvPr id="4" name="Rectangle 3"/>
          <p:cNvSpPr/>
          <p:nvPr/>
        </p:nvSpPr>
        <p:spPr>
          <a:xfrm>
            <a:off x="297180" y="870680"/>
            <a:ext cx="8149590" cy="1477328"/>
          </a:xfrm>
          <a:prstGeom prst="rect">
            <a:avLst/>
          </a:prstGeom>
        </p:spPr>
        <p:txBody>
          <a:bodyPr wrap="square">
            <a:spAutoFit/>
          </a:bodyPr>
          <a:lstStyle/>
          <a:p>
            <a:r>
              <a:rPr lang="en-US" sz="1800" b="1" dirty="0">
                <a:solidFill>
                  <a:schemeClr val="accent1">
                    <a:lumMod val="50000"/>
                  </a:schemeClr>
                </a:solidFill>
                <a:latin typeface="+mj-lt"/>
                <a:ea typeface="MS PGothic" panose="020B0600070205080204" pitchFamily="34" charset="-128"/>
                <a:cs typeface="Calibri" panose="020F0502020204030204" pitchFamily="34" charset="0"/>
              </a:rPr>
              <a:t>Production and Distribution of Writing</a:t>
            </a:r>
            <a:endParaRPr lang="en-US" sz="1800" dirty="0">
              <a:solidFill>
                <a:schemeClr val="accent1">
                  <a:lumMod val="50000"/>
                </a:schemeClr>
              </a:solidFill>
              <a:latin typeface="+mj-lt"/>
              <a:ea typeface="Times New Roman" panose="02020603050405020304" pitchFamily="18" charset="0"/>
            </a:endParaRPr>
          </a:p>
          <a:p>
            <a:pPr marL="342900" lvl="0" indent="-342900">
              <a:buFont typeface="+mj-lt"/>
              <a:buAutoNum type="arabicPeriod"/>
            </a:pPr>
            <a:r>
              <a:rPr lang="en-US" sz="1800" dirty="0">
                <a:solidFill>
                  <a:schemeClr val="accent1">
                    <a:lumMod val="50000"/>
                  </a:schemeClr>
                </a:solidFill>
                <a:latin typeface="+mj-lt"/>
                <a:ea typeface="MS PGothic" panose="020B0600070205080204" pitchFamily="34" charset="-128"/>
                <a:cs typeface="Arial" panose="020B0604020202020204" pitchFamily="34" charset="0"/>
              </a:rPr>
              <a:t>Produce clear and coherent writing in which the development, organization, and style are appropriate to task, purpose, and audience.</a:t>
            </a:r>
            <a:endParaRPr lang="en-US" sz="1800" dirty="0">
              <a:solidFill>
                <a:schemeClr val="accent1">
                  <a:lumMod val="50000"/>
                </a:schemeClr>
              </a:solidFill>
              <a:latin typeface="+mj-lt"/>
              <a:ea typeface="Times New Roman" panose="02020603050405020304" pitchFamily="18" charset="0"/>
            </a:endParaRPr>
          </a:p>
          <a:p>
            <a:pPr marL="342900" lvl="0" indent="-342900">
              <a:buFont typeface="+mj-lt"/>
              <a:buAutoNum type="arabicPeriod"/>
            </a:pPr>
            <a:r>
              <a:rPr lang="en-US" sz="1800" dirty="0">
                <a:solidFill>
                  <a:schemeClr val="accent1">
                    <a:lumMod val="50000"/>
                  </a:schemeClr>
                </a:solidFill>
                <a:latin typeface="+mj-lt"/>
                <a:ea typeface="MS PGothic" panose="020B0600070205080204" pitchFamily="34" charset="-128"/>
                <a:cs typeface="Arial" panose="020B0604020202020204" pitchFamily="34" charset="0"/>
              </a:rPr>
              <a:t>Develop and strengthen writing as needed by planning, revising, editing, rewriting, or trying a new approach.</a:t>
            </a:r>
            <a:endParaRPr lang="en-US" sz="1800" dirty="0">
              <a:solidFill>
                <a:schemeClr val="accent1">
                  <a:lumMod val="50000"/>
                </a:schemeClr>
              </a:solidFill>
              <a:effectLst/>
              <a:latin typeface="+mj-lt"/>
              <a:ea typeface="Times New Roman" panose="02020603050405020304" pitchFamily="18" charset="0"/>
            </a:endParaRPr>
          </a:p>
        </p:txBody>
      </p:sp>
      <p:sp>
        <p:nvSpPr>
          <p:cNvPr id="5" name="Right Arrow 4"/>
          <p:cNvSpPr/>
          <p:nvPr/>
        </p:nvSpPr>
        <p:spPr>
          <a:xfrm>
            <a:off x="148590" y="3918061"/>
            <a:ext cx="537210" cy="331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48590" y="4913685"/>
            <a:ext cx="537210" cy="331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0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73442" y="253024"/>
            <a:ext cx="7772400" cy="920656"/>
          </a:xfrm>
          <a:prstGeom prst="rect">
            <a:avLst/>
          </a:prstGeom>
          <a:noFill/>
          <a:ln>
            <a:noFill/>
          </a:ln>
        </p:spPr>
        <p:txBody>
          <a:bodyPr lIns="91425" tIns="45700" rIns="91425" bIns="45700" anchor="b" anchorCtr="0">
            <a:noAutofit/>
          </a:bodyPr>
          <a:lstStyle/>
          <a:p>
            <a:pPr lvl="0">
              <a:lnSpc>
                <a:spcPct val="100000"/>
              </a:lnSpc>
              <a:spcBef>
                <a:spcPts val="0"/>
              </a:spcBef>
              <a:buClr>
                <a:schemeClr val="lt2"/>
              </a:buClr>
              <a:buSzPct val="25000"/>
            </a:pPr>
            <a:r>
              <a:rPr lang="en-US" sz="4800" dirty="0" smtClean="0"/>
              <a:t>the “Art” of the Music </a:t>
            </a:r>
            <a:r>
              <a:rPr lang="en-US" sz="4800" dirty="0" err="1" smtClean="0"/>
              <a:t>REview</a:t>
            </a:r>
            <a:endParaRPr lang="en-US" sz="4800" b="0" i="0" u="none" strike="noStrike" cap="none" dirty="0">
              <a:solidFill>
                <a:srgbClr val="005674"/>
              </a:solidFill>
              <a:effectLst>
                <a:outerShdw blurRad="38100" dist="38100" dir="2700000" algn="tl">
                  <a:srgbClr val="000000">
                    <a:alpha val="43137"/>
                  </a:srgbClr>
                </a:outerShdw>
              </a:effectLst>
              <a:latin typeface="Rockwell" panose="02060603020205020403" pitchFamily="18" charset="0"/>
              <a:ea typeface="Georgia"/>
              <a:cs typeface="Georgia"/>
              <a:sym typeface="Georgia"/>
            </a:endParaRPr>
          </a:p>
        </p:txBody>
      </p:sp>
      <p:sp>
        <p:nvSpPr>
          <p:cNvPr id="117" name="Shape 117"/>
          <p:cNvSpPr txBox="1">
            <a:spLocks noGrp="1"/>
          </p:cNvSpPr>
          <p:nvPr>
            <p:ph idx="1"/>
          </p:nvPr>
        </p:nvSpPr>
        <p:spPr>
          <a:xfrm>
            <a:off x="192506" y="1265119"/>
            <a:ext cx="8951494" cy="5082139"/>
          </a:xfrm>
          <a:prstGeom prst="rect">
            <a:avLst/>
          </a:prstGeom>
          <a:noFill/>
          <a:ln>
            <a:noFill/>
          </a:ln>
        </p:spPr>
        <p:txBody>
          <a:bodyPr lIns="91425" tIns="45700" rIns="91425" bIns="45700" anchor="t" anchorCtr="0">
            <a:noAutofit/>
          </a:bodyPr>
          <a:lstStyle/>
          <a:p>
            <a:pPr marR="0" lvl="0" algn="l" rtl="0">
              <a:lnSpc>
                <a:spcPct val="90000"/>
              </a:lnSpc>
              <a:spcBef>
                <a:spcPts val="0"/>
              </a:spcBef>
              <a:spcAft>
                <a:spcPts val="0"/>
              </a:spcAft>
              <a:buClr>
                <a:schemeClr val="lt2"/>
              </a:buClr>
              <a:buSzPct val="70000"/>
            </a:pPr>
            <a:r>
              <a:rPr lang="en-US" sz="2800" b="0" i="0" u="none" strike="noStrike" cap="none" dirty="0">
                <a:solidFill>
                  <a:schemeClr val="accent1">
                    <a:lumMod val="75000"/>
                  </a:schemeClr>
                </a:solidFill>
                <a:latin typeface="+mj-lt"/>
                <a:ea typeface="Georgia"/>
                <a:cs typeface="Georgia"/>
                <a:sym typeface="Georgia"/>
              </a:rPr>
              <a:t>Reviewers must bring </a:t>
            </a:r>
            <a:r>
              <a:rPr lang="en-US" sz="2800" b="0" i="0" u="none" strike="noStrike" cap="none" dirty="0" smtClean="0">
                <a:solidFill>
                  <a:schemeClr val="accent1">
                    <a:lumMod val="75000"/>
                  </a:schemeClr>
                </a:solidFill>
                <a:latin typeface="+mj-lt"/>
                <a:ea typeface="Georgia"/>
                <a:cs typeface="Georgia"/>
                <a:sym typeface="Georgia"/>
              </a:rPr>
              <a:t>the </a:t>
            </a:r>
            <a:r>
              <a:rPr lang="en-US" sz="2800" dirty="0" smtClean="0">
                <a:solidFill>
                  <a:schemeClr val="accent1">
                    <a:lumMod val="75000"/>
                  </a:schemeClr>
                </a:solidFill>
                <a:latin typeface="+mj-lt"/>
                <a:ea typeface="Georgia"/>
                <a:cs typeface="Georgia"/>
                <a:sym typeface="Georgia"/>
              </a:rPr>
              <a:t>creative sounds</a:t>
            </a:r>
            <a:r>
              <a:rPr lang="en-US" sz="2800" b="0" i="0" u="none" strike="noStrike" cap="none" dirty="0" smtClean="0">
                <a:solidFill>
                  <a:schemeClr val="accent1">
                    <a:lumMod val="75000"/>
                  </a:schemeClr>
                </a:solidFill>
                <a:latin typeface="+mj-lt"/>
                <a:ea typeface="Georgia"/>
                <a:cs typeface="Georgia"/>
                <a:sym typeface="Georgia"/>
              </a:rPr>
              <a:t> </a:t>
            </a:r>
            <a:r>
              <a:rPr lang="en-US" sz="2800" b="0" i="0" u="none" strike="noStrike" cap="none" dirty="0">
                <a:solidFill>
                  <a:schemeClr val="accent1">
                    <a:lumMod val="75000"/>
                  </a:schemeClr>
                </a:solidFill>
                <a:latin typeface="+mj-lt"/>
                <a:ea typeface="Georgia"/>
                <a:cs typeface="Georgia"/>
                <a:sym typeface="Georgia"/>
              </a:rPr>
              <a:t>of musical artists alive through their choice of words </a:t>
            </a:r>
            <a:r>
              <a:rPr lang="en-US" sz="2800" dirty="0" smtClean="0">
                <a:solidFill>
                  <a:schemeClr val="accent1">
                    <a:lumMod val="75000"/>
                  </a:schemeClr>
                </a:solidFill>
                <a:latin typeface="+mj-lt"/>
                <a:ea typeface="Georgia"/>
                <a:cs typeface="Georgia"/>
                <a:sym typeface="Georgia"/>
              </a:rPr>
              <a:t>when</a:t>
            </a:r>
            <a:r>
              <a:rPr lang="en-US" sz="2800" b="0" i="0" u="none" strike="noStrike" cap="none" dirty="0" smtClean="0">
                <a:solidFill>
                  <a:schemeClr val="accent1">
                    <a:lumMod val="75000"/>
                  </a:schemeClr>
                </a:solidFill>
                <a:latin typeface="+mj-lt"/>
                <a:ea typeface="Georgia"/>
                <a:cs typeface="Georgia"/>
                <a:sym typeface="Georgia"/>
              </a:rPr>
              <a:t> </a:t>
            </a:r>
            <a:r>
              <a:rPr lang="en-US" sz="2800" b="0" i="0" u="none" strike="noStrike" cap="none" dirty="0">
                <a:solidFill>
                  <a:schemeClr val="accent1">
                    <a:lumMod val="75000"/>
                  </a:schemeClr>
                </a:solidFill>
                <a:latin typeface="+mj-lt"/>
                <a:ea typeface="Georgia"/>
                <a:cs typeface="Georgia"/>
                <a:sym typeface="Georgia"/>
              </a:rPr>
              <a:t>reviewing an album or song.</a:t>
            </a:r>
          </a:p>
          <a:p>
            <a:pPr marR="0" lvl="0" algn="l" rtl="0">
              <a:lnSpc>
                <a:spcPct val="90000"/>
              </a:lnSpc>
              <a:spcBef>
                <a:spcPts val="580"/>
              </a:spcBef>
              <a:spcAft>
                <a:spcPts val="0"/>
              </a:spcAft>
              <a:buClr>
                <a:schemeClr val="lt2"/>
              </a:buClr>
              <a:buSzPct val="70000"/>
            </a:pPr>
            <a:r>
              <a:rPr lang="en-US" sz="2800" b="0" i="0" u="none" strike="noStrike" cap="none" dirty="0">
                <a:solidFill>
                  <a:schemeClr val="accent1">
                    <a:lumMod val="75000"/>
                  </a:schemeClr>
                </a:solidFill>
                <a:latin typeface="+mj-lt"/>
                <a:ea typeface="Georgia"/>
                <a:cs typeface="Georgia"/>
                <a:sym typeface="Georgia"/>
              </a:rPr>
              <a:t>Sensory language, precise verbs, and unique combinations of descriptors help to bring this music to readers who cannot immediately hear the song(s) being described. </a:t>
            </a:r>
            <a:endParaRPr lang="en-US" sz="2800" b="0" i="0" u="none" strike="noStrike" cap="none" dirty="0" smtClean="0">
              <a:solidFill>
                <a:schemeClr val="accent1">
                  <a:lumMod val="75000"/>
                </a:schemeClr>
              </a:solidFill>
              <a:latin typeface="+mj-lt"/>
              <a:ea typeface="Georgia"/>
              <a:cs typeface="Georgia"/>
              <a:sym typeface="Georgia"/>
            </a:endParaRPr>
          </a:p>
          <a:p>
            <a:pPr marL="0" marR="0" lvl="0" indent="0" algn="l" rtl="0">
              <a:lnSpc>
                <a:spcPct val="90000"/>
              </a:lnSpc>
              <a:spcBef>
                <a:spcPts val="580"/>
              </a:spcBef>
              <a:spcAft>
                <a:spcPts val="0"/>
              </a:spcAft>
              <a:buClr>
                <a:schemeClr val="lt2"/>
              </a:buClr>
              <a:buSzPct val="70000"/>
              <a:buNone/>
            </a:pPr>
            <a:r>
              <a:rPr lang="en-US" sz="3200" dirty="0" smtClean="0">
                <a:solidFill>
                  <a:schemeClr val="accent3">
                    <a:lumMod val="75000"/>
                  </a:schemeClr>
                </a:solidFill>
                <a:latin typeface="Tw Cen MT Condensed" panose="020B0606020104020203" pitchFamily="34" charset="0"/>
                <a:ea typeface="Georgia"/>
                <a:cs typeface="Georgia"/>
                <a:sym typeface="Georgia"/>
              </a:rPr>
              <a:t>Tom Ewing in his piece, “What Do You Look for in Music Writing?” claims that good music writing:</a:t>
            </a:r>
            <a:endParaRPr lang="en-US" sz="3200" b="0" i="0" u="none" strike="noStrike" cap="none" dirty="0" smtClean="0">
              <a:solidFill>
                <a:schemeClr val="accent3">
                  <a:lumMod val="75000"/>
                </a:schemeClr>
              </a:solidFill>
              <a:latin typeface="Tw Cen MT Condensed" panose="020B0606020104020203" pitchFamily="34" charset="0"/>
              <a:ea typeface="Georgia"/>
              <a:cs typeface="Georgia"/>
              <a:sym typeface="Georgia"/>
            </a:endParaRPr>
          </a:p>
          <a:p>
            <a:pPr marR="0" lvl="0" algn="l" rtl="0">
              <a:lnSpc>
                <a:spcPct val="100000"/>
              </a:lnSpc>
              <a:spcBef>
                <a:spcPts val="0"/>
              </a:spcBef>
              <a:spcAft>
                <a:spcPts val="0"/>
              </a:spcAft>
              <a:buClr>
                <a:schemeClr val="lt2"/>
              </a:buClr>
              <a:buSzPct val="70000"/>
              <a:buFont typeface="Arial" panose="020B0604020202020204" pitchFamily="34" charset="0"/>
              <a:buChar char="•"/>
            </a:pPr>
            <a:r>
              <a:rPr lang="en-US" sz="2800" b="0" i="0" u="none" strike="noStrike" cap="none" dirty="0" smtClean="0">
                <a:solidFill>
                  <a:schemeClr val="accent3">
                    <a:lumMod val="75000"/>
                  </a:schemeClr>
                </a:solidFill>
                <a:latin typeface="Tw Cen MT Condensed" panose="020B0606020104020203" pitchFamily="34" charset="0"/>
                <a:ea typeface="Georgia"/>
                <a:cs typeface="Georgia"/>
                <a:sym typeface="Georgia"/>
              </a:rPr>
              <a:t>brings [readers] to the music</a:t>
            </a:r>
          </a:p>
          <a:p>
            <a:pPr marR="0" lvl="0" algn="l" rtl="0">
              <a:lnSpc>
                <a:spcPct val="100000"/>
              </a:lnSpc>
              <a:spcBef>
                <a:spcPts val="0"/>
              </a:spcBef>
              <a:spcAft>
                <a:spcPts val="0"/>
              </a:spcAft>
              <a:buClr>
                <a:schemeClr val="lt2"/>
              </a:buClr>
              <a:buSzPct val="70000"/>
              <a:buFont typeface="Arial" panose="020B0604020202020204" pitchFamily="34" charset="0"/>
              <a:buChar char="•"/>
            </a:pPr>
            <a:r>
              <a:rPr lang="en-US" sz="2800" dirty="0">
                <a:solidFill>
                  <a:schemeClr val="accent3">
                    <a:lumMod val="75000"/>
                  </a:schemeClr>
                </a:solidFill>
                <a:latin typeface="Tw Cen MT Condensed" panose="020B0606020104020203" pitchFamily="34" charset="0"/>
                <a:ea typeface="Georgia"/>
                <a:cs typeface="Georgia"/>
                <a:sym typeface="Georgia"/>
              </a:rPr>
              <a:t>s</a:t>
            </a:r>
            <a:r>
              <a:rPr lang="en-US" sz="2800" dirty="0" smtClean="0">
                <a:solidFill>
                  <a:schemeClr val="accent3">
                    <a:lumMod val="75000"/>
                  </a:schemeClr>
                </a:solidFill>
                <a:latin typeface="Tw Cen MT Condensed" panose="020B0606020104020203" pitchFamily="34" charset="0"/>
                <a:ea typeface="Georgia"/>
                <a:cs typeface="Georgia"/>
                <a:sym typeface="Georgia"/>
              </a:rPr>
              <a:t>hows [readers] something new in the music</a:t>
            </a:r>
          </a:p>
          <a:p>
            <a:pPr marR="0" lvl="0" algn="l" rtl="0">
              <a:lnSpc>
                <a:spcPct val="100000"/>
              </a:lnSpc>
              <a:spcBef>
                <a:spcPts val="0"/>
              </a:spcBef>
              <a:spcAft>
                <a:spcPts val="0"/>
              </a:spcAft>
              <a:buClr>
                <a:schemeClr val="lt2"/>
              </a:buClr>
              <a:buSzPct val="70000"/>
              <a:buFont typeface="Arial" panose="020B0604020202020204" pitchFamily="34" charset="0"/>
              <a:buChar char="•"/>
            </a:pPr>
            <a:r>
              <a:rPr lang="en-US" sz="2800" dirty="0">
                <a:solidFill>
                  <a:schemeClr val="accent3">
                    <a:lumMod val="75000"/>
                  </a:schemeClr>
                </a:solidFill>
                <a:latin typeface="Tw Cen MT Condensed" panose="020B0606020104020203" pitchFamily="34" charset="0"/>
                <a:ea typeface="Georgia"/>
                <a:cs typeface="Georgia"/>
                <a:sym typeface="Georgia"/>
              </a:rPr>
              <a:t>t</a:t>
            </a:r>
            <a:r>
              <a:rPr lang="en-US" sz="2800" dirty="0" smtClean="0">
                <a:solidFill>
                  <a:schemeClr val="accent3">
                    <a:lumMod val="75000"/>
                  </a:schemeClr>
                </a:solidFill>
                <a:latin typeface="Tw Cen MT Condensed" panose="020B0606020104020203" pitchFamily="34" charset="0"/>
                <a:ea typeface="Georgia"/>
                <a:cs typeface="Georgia"/>
                <a:sym typeface="Georgia"/>
              </a:rPr>
              <a:t>ries to start conversations, not stop them</a:t>
            </a:r>
          </a:p>
          <a:p>
            <a:pPr marR="0" lvl="0" algn="l" rtl="0">
              <a:lnSpc>
                <a:spcPct val="100000"/>
              </a:lnSpc>
              <a:spcBef>
                <a:spcPts val="0"/>
              </a:spcBef>
              <a:spcAft>
                <a:spcPts val="0"/>
              </a:spcAft>
              <a:buClr>
                <a:schemeClr val="lt2"/>
              </a:buClr>
              <a:buSzPct val="70000"/>
              <a:buFont typeface="Arial" panose="020B0604020202020204" pitchFamily="34" charset="0"/>
              <a:buChar char="•"/>
            </a:pPr>
            <a:r>
              <a:rPr lang="en-US" sz="2800" dirty="0">
                <a:solidFill>
                  <a:schemeClr val="accent3">
                    <a:lumMod val="75000"/>
                  </a:schemeClr>
                </a:solidFill>
                <a:latin typeface="Tw Cen MT Condensed" panose="020B0606020104020203" pitchFamily="34" charset="0"/>
                <a:ea typeface="Georgia"/>
                <a:cs typeface="Georgia"/>
                <a:sym typeface="Georgia"/>
              </a:rPr>
              <a:t>e</a:t>
            </a:r>
            <a:r>
              <a:rPr lang="en-US" sz="2800" dirty="0" smtClean="0">
                <a:solidFill>
                  <a:schemeClr val="accent3">
                    <a:lumMod val="75000"/>
                  </a:schemeClr>
                </a:solidFill>
                <a:latin typeface="Tw Cen MT Condensed" panose="020B0606020104020203" pitchFamily="34" charset="0"/>
                <a:ea typeface="Georgia"/>
                <a:cs typeface="Georgia"/>
                <a:sym typeface="Georgia"/>
              </a:rPr>
              <a:t>xcites [readers] with its insights and ideas</a:t>
            </a:r>
          </a:p>
          <a:p>
            <a:pPr marR="0" lvl="0" algn="l" rtl="0">
              <a:lnSpc>
                <a:spcPct val="100000"/>
              </a:lnSpc>
              <a:spcBef>
                <a:spcPts val="0"/>
              </a:spcBef>
              <a:spcAft>
                <a:spcPts val="0"/>
              </a:spcAft>
              <a:buClr>
                <a:schemeClr val="lt2"/>
              </a:buClr>
              <a:buSzPct val="70000"/>
              <a:buFont typeface="Arial" panose="020B0604020202020204" pitchFamily="34" charset="0"/>
              <a:buChar char="•"/>
            </a:pPr>
            <a:r>
              <a:rPr lang="en-US" sz="2800" dirty="0">
                <a:solidFill>
                  <a:schemeClr val="accent3">
                    <a:lumMod val="75000"/>
                  </a:schemeClr>
                </a:solidFill>
                <a:latin typeface="Tw Cen MT Condensed" panose="020B0606020104020203" pitchFamily="34" charset="0"/>
                <a:ea typeface="Georgia"/>
                <a:cs typeface="Georgia"/>
                <a:sym typeface="Georgia"/>
              </a:rPr>
              <a:t>p</a:t>
            </a:r>
            <a:r>
              <a:rPr lang="en-US" sz="2800" dirty="0" smtClean="0">
                <a:solidFill>
                  <a:schemeClr val="accent3">
                    <a:lumMod val="75000"/>
                  </a:schemeClr>
                </a:solidFill>
                <a:latin typeface="Tw Cen MT Condensed" panose="020B0606020104020203" pitchFamily="34" charset="0"/>
                <a:ea typeface="Georgia"/>
                <a:cs typeface="Georgia"/>
                <a:sym typeface="Georgia"/>
              </a:rPr>
              <a:t>uts a focus on the listener</a:t>
            </a:r>
          </a:p>
          <a:p>
            <a:pPr marR="0" lvl="0" algn="l" rtl="0">
              <a:lnSpc>
                <a:spcPct val="90000"/>
              </a:lnSpc>
              <a:spcBef>
                <a:spcPts val="580"/>
              </a:spcBef>
              <a:spcAft>
                <a:spcPts val="0"/>
              </a:spcAft>
              <a:buClr>
                <a:schemeClr val="lt2"/>
              </a:buClr>
              <a:buSzPct val="70000"/>
              <a:buFont typeface="Arial" panose="020B0604020202020204" pitchFamily="34" charset="0"/>
              <a:buChar char="•"/>
            </a:pPr>
            <a:endParaRPr lang="en-US" sz="2800" dirty="0" smtClean="0">
              <a:solidFill>
                <a:schemeClr val="lt1"/>
              </a:solidFill>
              <a:latin typeface="+mj-lt"/>
              <a:ea typeface="Georgia"/>
              <a:cs typeface="Georgia"/>
              <a:sym typeface="Georgia"/>
            </a:endParaRPr>
          </a:p>
          <a:p>
            <a:pPr marR="0" lvl="0" algn="l" rtl="0">
              <a:lnSpc>
                <a:spcPct val="90000"/>
              </a:lnSpc>
              <a:spcBef>
                <a:spcPts val="580"/>
              </a:spcBef>
              <a:spcAft>
                <a:spcPts val="0"/>
              </a:spcAft>
              <a:buClr>
                <a:schemeClr val="lt2"/>
              </a:buClr>
              <a:buSzPct val="70000"/>
              <a:buFont typeface="Arial" panose="020B0604020202020204" pitchFamily="34" charset="0"/>
              <a:buChar char="•"/>
            </a:pPr>
            <a:endParaRPr lang="en-US" sz="2800" dirty="0">
              <a:solidFill>
                <a:schemeClr val="lt1"/>
              </a:solidFill>
              <a:latin typeface="+mj-lt"/>
              <a:ea typeface="Georgia"/>
              <a:cs typeface="Georgia"/>
              <a:sym typeface="Georgia"/>
            </a:endParaRPr>
          </a:p>
          <a:p>
            <a:pPr marL="342900" marR="0" lvl="0" indent="-342900" algn="l" rtl="0">
              <a:lnSpc>
                <a:spcPct val="90000"/>
              </a:lnSpc>
              <a:spcBef>
                <a:spcPts val="580"/>
              </a:spcBef>
              <a:spcAft>
                <a:spcPts val="0"/>
              </a:spcAft>
              <a:buClr>
                <a:schemeClr val="lt2"/>
              </a:buClr>
              <a:buSzPct val="70000"/>
              <a:buFont typeface="Noto Symbol"/>
              <a:buChar char="○"/>
            </a:pPr>
            <a:endParaRPr lang="en-US" sz="2800" b="0" i="0" u="none" strike="noStrike" cap="none" dirty="0" smtClean="0">
              <a:solidFill>
                <a:schemeClr val="lt1"/>
              </a:solidFill>
              <a:latin typeface="+mj-lt"/>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500"/>
                                        <p:tgtEl>
                                          <p:spTgt spid="1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7">
                                            <p:txEl>
                                              <p:pRg st="1" end="1"/>
                                            </p:txEl>
                                          </p:spTgt>
                                        </p:tgtEl>
                                        <p:attrNameLst>
                                          <p:attrName>style.visibility</p:attrName>
                                        </p:attrNameLst>
                                      </p:cBhvr>
                                      <p:to>
                                        <p:strVal val="visible"/>
                                      </p:to>
                                    </p:set>
                                    <p:animEffect transition="in" filter="fade">
                                      <p:cBhvr>
                                        <p:cTn id="10" dur="500"/>
                                        <p:tgtEl>
                                          <p:spTgt spid="1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animEffect transition="in" filter="fade">
                                      <p:cBhvr>
                                        <p:cTn id="15" dur="500"/>
                                        <p:tgtEl>
                                          <p:spTgt spid="11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7">
                                            <p:txEl>
                                              <p:pRg st="3" end="3"/>
                                            </p:txEl>
                                          </p:spTgt>
                                        </p:tgtEl>
                                        <p:attrNameLst>
                                          <p:attrName>style.visibility</p:attrName>
                                        </p:attrNameLst>
                                      </p:cBhvr>
                                      <p:to>
                                        <p:strVal val="visible"/>
                                      </p:to>
                                    </p:set>
                                    <p:animEffect transition="in" filter="fade">
                                      <p:cBhvr>
                                        <p:cTn id="18" dur="500"/>
                                        <p:tgtEl>
                                          <p:spTgt spid="11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7">
                                            <p:txEl>
                                              <p:pRg st="4" end="4"/>
                                            </p:txEl>
                                          </p:spTgt>
                                        </p:tgtEl>
                                        <p:attrNameLst>
                                          <p:attrName>style.visibility</p:attrName>
                                        </p:attrNameLst>
                                      </p:cBhvr>
                                      <p:to>
                                        <p:strVal val="visible"/>
                                      </p:to>
                                    </p:set>
                                    <p:animEffect transition="in" filter="fade">
                                      <p:cBhvr>
                                        <p:cTn id="21" dur="500"/>
                                        <p:tgtEl>
                                          <p:spTgt spid="11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7">
                                            <p:txEl>
                                              <p:pRg st="5" end="5"/>
                                            </p:txEl>
                                          </p:spTgt>
                                        </p:tgtEl>
                                        <p:attrNameLst>
                                          <p:attrName>style.visibility</p:attrName>
                                        </p:attrNameLst>
                                      </p:cBhvr>
                                      <p:to>
                                        <p:strVal val="visible"/>
                                      </p:to>
                                    </p:set>
                                    <p:animEffect transition="in" filter="fade">
                                      <p:cBhvr>
                                        <p:cTn id="24" dur="500"/>
                                        <p:tgtEl>
                                          <p:spTgt spid="11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7">
                                            <p:txEl>
                                              <p:pRg st="6" end="6"/>
                                            </p:txEl>
                                          </p:spTgt>
                                        </p:tgtEl>
                                        <p:attrNameLst>
                                          <p:attrName>style.visibility</p:attrName>
                                        </p:attrNameLst>
                                      </p:cBhvr>
                                      <p:to>
                                        <p:strVal val="visible"/>
                                      </p:to>
                                    </p:set>
                                    <p:animEffect transition="in" filter="fade">
                                      <p:cBhvr>
                                        <p:cTn id="27" dur="500"/>
                                        <p:tgtEl>
                                          <p:spTgt spid="11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xEl>
                                              <p:pRg st="7" end="7"/>
                                            </p:txEl>
                                          </p:spTgt>
                                        </p:tgtEl>
                                        <p:attrNameLst>
                                          <p:attrName>style.visibility</p:attrName>
                                        </p:attrNameLst>
                                      </p:cBhvr>
                                      <p:to>
                                        <p:strVal val="visible"/>
                                      </p:to>
                                    </p:set>
                                    <p:animEffect transition="in" filter="fade">
                                      <p:cBhvr>
                                        <p:cTn id="30" dur="500"/>
                                        <p:tgtEl>
                                          <p:spTgt spid="1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99" y="174337"/>
            <a:ext cx="9018871" cy="969264"/>
          </a:xfrm>
        </p:spPr>
        <p:txBody>
          <a:bodyPr>
            <a:noAutofit/>
          </a:bodyPr>
          <a:lstStyle/>
          <a:p>
            <a:r>
              <a:rPr lang="en-US" sz="4200" dirty="0" smtClean="0"/>
              <a:t>Some Thoughts on writing about music…</a:t>
            </a:r>
            <a:endParaRPr lang="en-US" sz="4200" dirty="0"/>
          </a:p>
        </p:txBody>
      </p:sp>
      <p:sp>
        <p:nvSpPr>
          <p:cNvPr id="3" name="Text Placeholder 2"/>
          <p:cNvSpPr>
            <a:spLocks noGrp="1"/>
          </p:cNvSpPr>
          <p:nvPr>
            <p:ph type="body" idx="1"/>
          </p:nvPr>
        </p:nvSpPr>
        <p:spPr>
          <a:xfrm>
            <a:off x="227998" y="3599082"/>
            <a:ext cx="8884118" cy="1799924"/>
          </a:xfrm>
        </p:spPr>
        <p:txBody>
          <a:bodyPr>
            <a:normAutofit fontScale="25000" lnSpcReduction="20000"/>
          </a:bodyPr>
          <a:lstStyle/>
          <a:p>
            <a:pPr lvl="0">
              <a:lnSpc>
                <a:spcPct val="170000"/>
              </a:lnSpc>
              <a:spcBef>
                <a:spcPts val="580"/>
              </a:spcBef>
              <a:spcAft>
                <a:spcPts val="600"/>
              </a:spcAft>
              <a:buClr>
                <a:schemeClr val="lt2"/>
              </a:buClr>
              <a:buSzPct val="70000"/>
            </a:pPr>
            <a:r>
              <a:rPr lang="en-US" sz="8000" dirty="0">
                <a:solidFill>
                  <a:srgbClr val="D37723"/>
                </a:solidFill>
                <a:effectLst>
                  <a:outerShdw blurRad="38100" dist="38100" dir="2700000" algn="tl">
                    <a:srgbClr val="000000">
                      <a:alpha val="43137"/>
                    </a:srgbClr>
                  </a:outerShdw>
                </a:effectLst>
                <a:latin typeface="Elephant" panose="02020904090505020303" pitchFamily="18" charset="0"/>
              </a:rPr>
              <a:t>Writing about music is in some ways like writing about anything else: you need a convincing argument, interesting ideas, clear presentation, and thoughtful organization. But writing about music also entails listening, formulating observations in words, and shaping those observations into a form that communicates your opinions about music.</a:t>
            </a:r>
          </a:p>
          <a:p>
            <a:pPr lvl="0" algn="r">
              <a:spcBef>
                <a:spcPts val="580"/>
              </a:spcBef>
              <a:buClr>
                <a:schemeClr val="lt2"/>
              </a:buClr>
              <a:buSzPct val="70000"/>
            </a:pPr>
            <a:r>
              <a:rPr lang="en-US" sz="5600" dirty="0">
                <a:solidFill>
                  <a:srgbClr val="D37723"/>
                </a:solidFill>
                <a:latin typeface="Elephant" panose="02020904090505020303" pitchFamily="18" charset="0"/>
                <a:ea typeface="Georgia"/>
                <a:cs typeface="Georgia"/>
                <a:sym typeface="Georgia"/>
              </a:rPr>
              <a:t>-</a:t>
            </a:r>
            <a:r>
              <a:rPr lang="en-US" sz="5600" i="1" dirty="0">
                <a:solidFill>
                  <a:srgbClr val="D37723"/>
                </a:solidFill>
                <a:latin typeface="Elephant" panose="02020904090505020303" pitchFamily="18" charset="0"/>
                <a:ea typeface="Georgia"/>
                <a:cs typeface="Georgia"/>
                <a:sym typeface="Georgia"/>
              </a:rPr>
              <a:t>Writing About Music: A Guid</a:t>
            </a:r>
            <a:r>
              <a:rPr lang="en-US" sz="5600" dirty="0">
                <a:solidFill>
                  <a:srgbClr val="D37723"/>
                </a:solidFill>
                <a:latin typeface="Elephant" panose="02020904090505020303" pitchFamily="18" charset="0"/>
                <a:ea typeface="Georgia"/>
                <a:cs typeface="Georgia"/>
                <a:sym typeface="Georgia"/>
              </a:rPr>
              <a:t>e by Professor Thomas Forrest Kelley, Harvard Writing Project</a:t>
            </a:r>
          </a:p>
          <a:p>
            <a:endParaRPr lang="en-US" sz="4400" dirty="0"/>
          </a:p>
        </p:txBody>
      </p:sp>
      <p:sp>
        <p:nvSpPr>
          <p:cNvPr id="5" name="TextBox 4"/>
          <p:cNvSpPr txBox="1"/>
          <p:nvPr/>
        </p:nvSpPr>
        <p:spPr>
          <a:xfrm>
            <a:off x="1543050" y="982981"/>
            <a:ext cx="7466197" cy="2616101"/>
          </a:xfrm>
          <a:prstGeom prst="rect">
            <a:avLst/>
          </a:prstGeom>
          <a:noFill/>
        </p:spPr>
        <p:txBody>
          <a:bodyPr wrap="square" rtlCol="0">
            <a:spAutoFit/>
          </a:bodyPr>
          <a:lstStyle/>
          <a:p>
            <a:r>
              <a:rPr lang="en-US" sz="2800" dirty="0" smtClean="0">
                <a:solidFill>
                  <a:schemeClr val="accent1">
                    <a:lumMod val="50000"/>
                  </a:schemeClr>
                </a:solidFill>
                <a:latin typeface="Rage Italic" panose="03070502040507070304" pitchFamily="66" charset="0"/>
              </a:rPr>
              <a:t>“One of the more successful and exciting ways of writing about music is to imitate the sounds, textures, and forms of music, to create, partly through the vocabulary of music, partly through controlling the sounds and rhythms of language, poems that make music”</a:t>
            </a:r>
          </a:p>
          <a:p>
            <a:pPr algn="r"/>
            <a:r>
              <a:rPr lang="en-US" sz="2400" dirty="0" smtClean="0">
                <a:solidFill>
                  <a:schemeClr val="accent1">
                    <a:lumMod val="50000"/>
                  </a:schemeClr>
                </a:solidFill>
                <a:latin typeface="Rage Italic" panose="03070502040507070304" pitchFamily="66" charset="0"/>
              </a:rPr>
              <a:t>-Robert </a:t>
            </a:r>
            <a:r>
              <a:rPr lang="en-US" sz="2400" dirty="0" err="1" smtClean="0">
                <a:solidFill>
                  <a:schemeClr val="accent1">
                    <a:lumMod val="50000"/>
                  </a:schemeClr>
                </a:solidFill>
                <a:latin typeface="Rage Italic" panose="03070502040507070304" pitchFamily="66" charset="0"/>
              </a:rPr>
              <a:t>DiYanni</a:t>
            </a:r>
            <a:r>
              <a:rPr lang="en-US" sz="2400" dirty="0" smtClean="0">
                <a:solidFill>
                  <a:schemeClr val="accent1">
                    <a:lumMod val="50000"/>
                  </a:schemeClr>
                </a:solidFill>
                <a:latin typeface="Rage Italic" panose="03070502040507070304" pitchFamily="66" charset="0"/>
              </a:rPr>
              <a:t>, </a:t>
            </a:r>
            <a:r>
              <a:rPr lang="en-US" sz="2400" i="1" dirty="0" smtClean="0">
                <a:solidFill>
                  <a:schemeClr val="accent1">
                    <a:lumMod val="50000"/>
                  </a:schemeClr>
                </a:solidFill>
                <a:latin typeface="Rage Italic" panose="03070502040507070304" pitchFamily="66" charset="0"/>
              </a:rPr>
              <a:t>Sound and Sense: Writing About Music</a:t>
            </a:r>
            <a:endParaRPr lang="en-US" sz="2400" i="1" dirty="0">
              <a:solidFill>
                <a:schemeClr val="accent1">
                  <a:lumMod val="50000"/>
                </a:schemeClr>
              </a:solidFill>
              <a:latin typeface="Rage Italic" panose="03070502040507070304" pitchFamily="66" charset="0"/>
            </a:endParaRPr>
          </a:p>
        </p:txBody>
      </p:sp>
      <p:cxnSp>
        <p:nvCxnSpPr>
          <p:cNvPr id="7" name="Straight Arrow Connector 6"/>
          <p:cNvCxnSpPr/>
          <p:nvPr/>
        </p:nvCxnSpPr>
        <p:spPr>
          <a:xfrm flipV="1">
            <a:off x="444567" y="3676104"/>
            <a:ext cx="8450981" cy="19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7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130" y="155809"/>
            <a:ext cx="8778239" cy="1472665"/>
          </a:xfrm>
        </p:spPr>
        <p:txBody>
          <a:bodyPr>
            <a:noAutofit/>
          </a:bodyPr>
          <a:lstStyle/>
          <a:p>
            <a:r>
              <a:rPr lang="en-US" sz="3200" dirty="0" smtClean="0"/>
              <a:t>Music Review Excerpt </a:t>
            </a:r>
            <a:br>
              <a:rPr lang="en-US" sz="3200" dirty="0" smtClean="0"/>
            </a:br>
            <a:r>
              <a:rPr lang="en-US" sz="3200" dirty="0" smtClean="0"/>
              <a:t>Charles Mingus: The Jazz Workshop Concerts 1964-65</a:t>
            </a:r>
            <a:endParaRPr lang="en-US" sz="3200" dirty="0"/>
          </a:p>
        </p:txBody>
      </p:sp>
      <p:sp>
        <p:nvSpPr>
          <p:cNvPr id="5" name="Content Placeholder 4"/>
          <p:cNvSpPr>
            <a:spLocks noGrp="1"/>
          </p:cNvSpPr>
          <p:nvPr>
            <p:ph idx="1"/>
          </p:nvPr>
        </p:nvSpPr>
        <p:spPr>
          <a:xfrm>
            <a:off x="394635" y="2006867"/>
            <a:ext cx="8393230" cy="4851133"/>
          </a:xfrm>
        </p:spPr>
        <p:txBody>
          <a:bodyPr>
            <a:normAutofit fontScale="85000" lnSpcReduction="10000"/>
          </a:bodyPr>
          <a:lstStyle/>
          <a:p>
            <a:pPr marL="0" indent="0">
              <a:lnSpc>
                <a:spcPct val="150000"/>
              </a:lnSpc>
              <a:spcAft>
                <a:spcPts val="600"/>
              </a:spcAft>
              <a:buNone/>
            </a:pPr>
            <a:r>
              <a:rPr lang="en-US" dirty="0">
                <a:solidFill>
                  <a:schemeClr val="accent1">
                    <a:lumMod val="50000"/>
                  </a:schemeClr>
                </a:solidFill>
              </a:rPr>
              <a:t>Mingus' spring '64 </a:t>
            </a:r>
            <a:r>
              <a:rPr lang="en-US" dirty="0" err="1">
                <a:solidFill>
                  <a:schemeClr val="accent1">
                    <a:lumMod val="50000"/>
                  </a:schemeClr>
                </a:solidFill>
              </a:rPr>
              <a:t>setlists</a:t>
            </a:r>
            <a:r>
              <a:rPr lang="en-US" dirty="0">
                <a:solidFill>
                  <a:schemeClr val="accent1">
                    <a:lumMod val="50000"/>
                  </a:schemeClr>
                </a:solidFill>
              </a:rPr>
              <a:t>, favoring </a:t>
            </a:r>
            <a:r>
              <a:rPr lang="en-US" b="1" dirty="0">
                <a:solidFill>
                  <a:schemeClr val="accent1">
                    <a:lumMod val="20000"/>
                    <a:lumOff val="80000"/>
                  </a:schemeClr>
                </a:solidFill>
                <a:effectLst>
                  <a:outerShdw blurRad="38100" dist="38100" dir="2700000" algn="tl">
                    <a:srgbClr val="000000">
                      <a:alpha val="43137"/>
                    </a:srgbClr>
                  </a:outerShdw>
                </a:effectLst>
              </a:rPr>
              <a:t>elastic forms with tons of solo space</a:t>
            </a:r>
            <a:r>
              <a:rPr lang="en-US" dirty="0">
                <a:solidFill>
                  <a:schemeClr val="accent1">
                    <a:lumMod val="50000"/>
                  </a:schemeClr>
                </a:solidFill>
              </a:rPr>
              <a:t>, seem designed to flatter his sidemen. This is especially evident on the 21-minute Amsterdam version of the Charlie Parker tribute "</a:t>
            </a:r>
            <a:r>
              <a:rPr lang="en-US" dirty="0" err="1">
                <a:solidFill>
                  <a:schemeClr val="accent1">
                    <a:lumMod val="50000"/>
                  </a:schemeClr>
                </a:solidFill>
              </a:rPr>
              <a:t>Parkeriana</a:t>
            </a:r>
            <a:r>
              <a:rPr lang="en-US" dirty="0">
                <a:solidFill>
                  <a:schemeClr val="accent1">
                    <a:lumMod val="50000"/>
                  </a:schemeClr>
                </a:solidFill>
              </a:rPr>
              <a:t>", during which Mingus </a:t>
            </a:r>
            <a:r>
              <a:rPr lang="en-US" b="1" dirty="0">
                <a:solidFill>
                  <a:schemeClr val="accent1">
                    <a:lumMod val="20000"/>
                    <a:lumOff val="80000"/>
                  </a:schemeClr>
                </a:solidFill>
                <a:effectLst>
                  <a:outerShdw blurRad="38100" dist="38100" dir="2700000" algn="tl">
                    <a:srgbClr val="000000">
                      <a:alpha val="43137"/>
                    </a:srgbClr>
                  </a:outerShdw>
                </a:effectLst>
              </a:rPr>
              <a:t>yanks the rhythm section out from under each soloist </a:t>
            </a:r>
            <a:r>
              <a:rPr lang="en-US" dirty="0">
                <a:solidFill>
                  <a:schemeClr val="accent1">
                    <a:lumMod val="20000"/>
                    <a:lumOff val="80000"/>
                  </a:schemeClr>
                </a:solidFill>
                <a:effectLst>
                  <a:outerShdw blurRad="38100" dist="38100" dir="2700000" algn="tl">
                    <a:srgbClr val="000000">
                      <a:alpha val="43137"/>
                    </a:srgbClr>
                  </a:outerShdw>
                </a:effectLst>
              </a:rPr>
              <a:t>in turn. </a:t>
            </a:r>
            <a:r>
              <a:rPr lang="en-US" b="1" dirty="0">
                <a:solidFill>
                  <a:schemeClr val="accent1">
                    <a:lumMod val="20000"/>
                    <a:lumOff val="80000"/>
                  </a:schemeClr>
                </a:solidFill>
                <a:effectLst>
                  <a:outerShdw blurRad="38100" dist="38100" dir="2700000" algn="tl">
                    <a:srgbClr val="000000">
                      <a:alpha val="43137"/>
                    </a:srgbClr>
                  </a:outerShdw>
                </a:effectLst>
              </a:rPr>
              <a:t>Byard uses his break to bust into one of his patented stride-style jaunts, sounding like an overdriven player piano</a:t>
            </a:r>
            <a:r>
              <a:rPr lang="en-US" dirty="0">
                <a:solidFill>
                  <a:schemeClr val="accent1">
                    <a:lumMod val="50000"/>
                  </a:schemeClr>
                </a:solidFill>
              </a:rPr>
              <a:t>. Later, </a:t>
            </a:r>
            <a:r>
              <a:rPr lang="en-US" b="1" dirty="0">
                <a:solidFill>
                  <a:schemeClr val="accent1">
                    <a:lumMod val="50000"/>
                  </a:schemeClr>
                </a:solidFill>
              </a:rPr>
              <a:t>Dolphy </a:t>
            </a:r>
            <a:r>
              <a:rPr lang="en-US" b="1" dirty="0">
                <a:solidFill>
                  <a:schemeClr val="accent1">
                    <a:lumMod val="20000"/>
                    <a:lumOff val="80000"/>
                  </a:schemeClr>
                </a:solidFill>
                <a:effectLst>
                  <a:outerShdw blurRad="38100" dist="38100" dir="2700000" algn="tl">
                    <a:srgbClr val="000000">
                      <a:alpha val="43137"/>
                    </a:srgbClr>
                  </a:outerShdw>
                </a:effectLst>
              </a:rPr>
              <a:t>swoops and yelps in the foreground as Jordan and Coles calmly quote the melody of the Dizzy Gillespie–Frank Paparelli bebop classic "A Night in </a:t>
            </a:r>
            <a:r>
              <a:rPr lang="en-US" b="1" dirty="0" smtClean="0">
                <a:solidFill>
                  <a:schemeClr val="accent1">
                    <a:lumMod val="20000"/>
                    <a:lumOff val="80000"/>
                  </a:schemeClr>
                </a:solidFill>
                <a:effectLst>
                  <a:outerShdw blurRad="38100" dist="38100" dir="2700000" algn="tl">
                    <a:srgbClr val="000000">
                      <a:alpha val="43137"/>
                    </a:srgbClr>
                  </a:outerShdw>
                </a:effectLst>
              </a:rPr>
              <a:t>Tunisia," </a:t>
            </a:r>
            <a:r>
              <a:rPr lang="en-US" dirty="0">
                <a:solidFill>
                  <a:schemeClr val="accent1">
                    <a:lumMod val="50000"/>
                  </a:schemeClr>
                </a:solidFill>
              </a:rPr>
              <a:t>which Mingus had played with Parker and Gillespie at a famed 1953 gig at Toronto's Massey Hall. Moments such as this illustrate one of Mingus's chief imperatives as a bandleader: </a:t>
            </a:r>
            <a:r>
              <a:rPr lang="en-US" b="1" dirty="0">
                <a:solidFill>
                  <a:schemeClr val="accent1">
                    <a:lumMod val="20000"/>
                    <a:lumOff val="80000"/>
                  </a:schemeClr>
                </a:solidFill>
                <a:effectLst>
                  <a:outerShdw blurRad="38100" dist="38100" dir="2700000" algn="tl">
                    <a:srgbClr val="000000">
                      <a:alpha val="43137"/>
                    </a:srgbClr>
                  </a:outerShdw>
                </a:effectLst>
              </a:rPr>
              <a:t>Honor the past but interrogate it, juxtapose it with the sound of </a:t>
            </a:r>
            <a:r>
              <a:rPr lang="en-US" b="1" i="1" dirty="0">
                <a:solidFill>
                  <a:schemeClr val="accent1">
                    <a:lumMod val="20000"/>
                    <a:lumOff val="80000"/>
                  </a:schemeClr>
                </a:solidFill>
                <a:effectLst>
                  <a:outerShdw blurRad="38100" dist="38100" dir="2700000" algn="tl">
                    <a:srgbClr val="000000">
                      <a:alpha val="43137"/>
                    </a:srgbClr>
                  </a:outerShdw>
                </a:effectLst>
              </a:rPr>
              <a:t>now</a:t>
            </a:r>
            <a:r>
              <a:rPr lang="en-US" b="1" dirty="0">
                <a:solidFill>
                  <a:schemeClr val="accent1">
                    <a:lumMod val="20000"/>
                    <a:lumOff val="80000"/>
                  </a:schemeClr>
                </a:solidFill>
                <a:effectLst>
                  <a:outerShdw blurRad="38100" dist="38100" dir="2700000" algn="tl">
                    <a:srgbClr val="000000">
                      <a:alpha val="43137"/>
                    </a:srgbClr>
                  </a:outerShdw>
                </a:effectLst>
              </a:rPr>
              <a:t>.  </a:t>
            </a:r>
            <a:r>
              <a:rPr lang="en-US" b="1" dirty="0">
                <a:solidFill>
                  <a:schemeClr val="accent1">
                    <a:lumMod val="60000"/>
                    <a:lumOff val="40000"/>
                  </a:schemeClr>
                </a:solidFill>
                <a:effectLst>
                  <a:outerShdw blurRad="38100" dist="38100" dir="2700000" algn="tl">
                    <a:srgbClr val="000000">
                      <a:alpha val="43137"/>
                    </a:srgbClr>
                  </a:outerShdw>
                </a:effectLst>
              </a:rPr>
              <a:t> </a:t>
            </a:r>
          </a:p>
          <a:p>
            <a:pPr marL="0" indent="0">
              <a:lnSpc>
                <a:spcPct val="150000"/>
              </a:lnSpc>
              <a:spcAft>
                <a:spcPts val="600"/>
              </a:spcAft>
              <a:buNone/>
            </a:pPr>
            <a:r>
              <a:rPr lang="en-US" b="1" dirty="0" smtClean="0">
                <a:solidFill>
                  <a:schemeClr val="accent1">
                    <a:lumMod val="50000"/>
                  </a:schemeClr>
                </a:solidFill>
              </a:rPr>
              <a:t>                                                          -By Hank </a:t>
            </a:r>
            <a:r>
              <a:rPr lang="en-US" b="1" dirty="0" err="1" smtClean="0">
                <a:solidFill>
                  <a:schemeClr val="accent1">
                    <a:lumMod val="50000"/>
                  </a:schemeClr>
                </a:solidFill>
              </a:rPr>
              <a:t>Shteamer</a:t>
            </a:r>
            <a:r>
              <a:rPr lang="en-US" b="1" dirty="0" smtClean="0">
                <a:solidFill>
                  <a:schemeClr val="accent1">
                    <a:lumMod val="50000"/>
                  </a:schemeClr>
                </a:solidFill>
              </a:rPr>
              <a:t>, </a:t>
            </a:r>
            <a:r>
              <a:rPr lang="en-US" b="1" i="1" dirty="0" smtClean="0">
                <a:solidFill>
                  <a:schemeClr val="accent1">
                    <a:lumMod val="50000"/>
                  </a:schemeClr>
                </a:solidFill>
              </a:rPr>
              <a:t>Pitchfork Media</a:t>
            </a:r>
            <a:r>
              <a:rPr lang="en-US" b="1" dirty="0" smtClean="0">
                <a:solidFill>
                  <a:schemeClr val="accent1">
                    <a:lumMod val="50000"/>
                  </a:schemeClr>
                </a:solidFill>
              </a:rPr>
              <a:t>, 2012</a:t>
            </a:r>
            <a:endParaRPr lang="en-US" b="1" dirty="0">
              <a:solidFill>
                <a:schemeClr val="accent1">
                  <a:lumMod val="50000"/>
                </a:schemeClr>
              </a:solidFill>
            </a:endParaRPr>
          </a:p>
        </p:txBody>
      </p:sp>
    </p:spTree>
    <p:extLst>
      <p:ext uri="{BB962C8B-B14F-4D97-AF65-F5344CB8AC3E}">
        <p14:creationId xmlns:p14="http://schemas.microsoft.com/office/powerpoint/2010/main" val="8550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200085"/>
            <a:ext cx="7772400" cy="1007284"/>
          </a:xfrm>
        </p:spPr>
        <p:txBody>
          <a:bodyPr/>
          <a:lstStyle/>
          <a:p>
            <a:r>
              <a:rPr lang="en-US" dirty="0" smtClean="0"/>
              <a:t>Jazz Review by Whitney Balliett</a:t>
            </a:r>
            <a:endParaRPr lang="en-US" dirty="0"/>
          </a:p>
        </p:txBody>
      </p:sp>
      <p:sp>
        <p:nvSpPr>
          <p:cNvPr id="3" name="Content Placeholder 2"/>
          <p:cNvSpPr>
            <a:spLocks noGrp="1"/>
          </p:cNvSpPr>
          <p:nvPr>
            <p:ph idx="1"/>
          </p:nvPr>
        </p:nvSpPr>
        <p:spPr>
          <a:xfrm>
            <a:off x="250257" y="1944303"/>
            <a:ext cx="8720488" cy="4494998"/>
          </a:xfrm>
        </p:spPr>
        <p:txBody>
          <a:bodyPr>
            <a:normAutofit/>
          </a:bodyPr>
          <a:lstStyle/>
          <a:p>
            <a:pPr marL="0" indent="0">
              <a:buNone/>
            </a:pPr>
            <a:r>
              <a:rPr lang="en-US" dirty="0" smtClean="0">
                <a:solidFill>
                  <a:schemeClr val="accent1">
                    <a:lumMod val="50000"/>
                  </a:schemeClr>
                </a:solidFill>
                <a:effectLst>
                  <a:outerShdw blurRad="38100" dist="38100" dir="2700000" algn="tl">
                    <a:srgbClr val="000000">
                      <a:alpha val="43137"/>
                    </a:srgbClr>
                  </a:outerShdw>
                </a:effectLst>
                <a:latin typeface="Segoe Script" panose="020B0504020000000003" pitchFamily="34" charset="0"/>
              </a:rPr>
              <a:t>…Whitney </a:t>
            </a:r>
            <a:r>
              <a:rPr lang="en-US" dirty="0">
                <a:solidFill>
                  <a:schemeClr val="accent1">
                    <a:lumMod val="50000"/>
                  </a:schemeClr>
                </a:solidFill>
                <a:effectLst>
                  <a:outerShdw blurRad="38100" dist="38100" dir="2700000" algn="tl">
                    <a:srgbClr val="000000">
                      <a:alpha val="43137"/>
                    </a:srgbClr>
                  </a:outerShdw>
                </a:effectLst>
                <a:latin typeface="Segoe Script" panose="020B0504020000000003" pitchFamily="34" charset="0"/>
              </a:rPr>
              <a:t>Balliett, the jazz critic, in language which tries to capture the sound and feeling of the experience, describes a performance: </a:t>
            </a:r>
            <a:endParaRPr lang="en-US" dirty="0" smtClean="0">
              <a:solidFill>
                <a:schemeClr val="accent1">
                  <a:lumMod val="50000"/>
                </a:schemeClr>
              </a:solidFill>
              <a:effectLst>
                <a:outerShdw blurRad="38100" dist="38100" dir="2700000" algn="tl">
                  <a:srgbClr val="000000">
                    <a:alpha val="43137"/>
                  </a:srgbClr>
                </a:outerShdw>
              </a:effectLst>
              <a:latin typeface="Segoe Script" panose="020B0504020000000003" pitchFamily="34" charset="0"/>
            </a:endParaRPr>
          </a:p>
          <a:p>
            <a:pPr marL="0" indent="0">
              <a:buNone/>
            </a:pPr>
            <a:r>
              <a:rPr lang="en-US" sz="2400" i="1" dirty="0" smtClean="0">
                <a:solidFill>
                  <a:schemeClr val="accent1">
                    <a:lumMod val="50000"/>
                  </a:schemeClr>
                </a:solidFill>
              </a:rPr>
              <a:t>Taylor</a:t>
            </a:r>
            <a:r>
              <a:rPr lang="en-US" sz="2400" i="1" dirty="0">
                <a:solidFill>
                  <a:schemeClr val="accent1">
                    <a:lumMod val="50000"/>
                  </a:schemeClr>
                </a:solidFill>
              </a:rPr>
              <a:t>, as is his wont, played just one number, but it lasted forty minutes. It was full of his usual </a:t>
            </a:r>
            <a:r>
              <a:rPr lang="en-US" sz="2400" i="1" dirty="0">
                <a:solidFill>
                  <a:schemeClr val="accent1">
                    <a:lumMod val="50000"/>
                  </a:schemeClr>
                </a:solidFill>
                <a:effectLst>
                  <a:outerShdw blurRad="38100" dist="38100" dir="2700000" algn="tl">
                    <a:srgbClr val="000000">
                      <a:alpha val="43137"/>
                    </a:srgbClr>
                  </a:outerShdw>
                </a:effectLst>
              </a:rPr>
              <a:t>devices</a:t>
            </a:r>
            <a:r>
              <a:rPr lang="en-US" sz="2400" i="1" dirty="0">
                <a:solidFill>
                  <a:schemeClr val="accent1">
                    <a:lumMod val="20000"/>
                    <a:lumOff val="80000"/>
                  </a:schemeClr>
                </a:solidFill>
                <a:effectLst>
                  <a:outerShdw blurRad="38100" dist="38100" dir="2700000" algn="tl">
                    <a:srgbClr val="000000">
                      <a:alpha val="43137"/>
                    </a:srgbClr>
                  </a:outerShdw>
                </a:effectLst>
              </a:rPr>
              <a:t>-</a:t>
            </a:r>
            <a:r>
              <a:rPr lang="en-US" sz="2400" b="1" i="1" dirty="0">
                <a:solidFill>
                  <a:schemeClr val="accent1">
                    <a:lumMod val="20000"/>
                    <a:lumOff val="80000"/>
                  </a:schemeClr>
                </a:solidFill>
                <a:effectLst>
                  <a:outerShdw blurRad="38100" dist="38100" dir="2700000" algn="tl">
                    <a:srgbClr val="000000">
                      <a:alpha val="43137"/>
                    </a:srgbClr>
                  </a:outerShdw>
                </a:effectLst>
              </a:rPr>
              <a:t>the slamming chords, the agitated staccato passages, the breathtaking arpeggios, the blizzard density</a:t>
            </a:r>
            <a:r>
              <a:rPr lang="en-US" sz="2400" i="1" dirty="0">
                <a:solidFill>
                  <a:schemeClr val="accent1">
                    <a:lumMod val="50000"/>
                  </a:schemeClr>
                </a:solidFill>
              </a:rPr>
              <a:t>- but it had two new qualities: lyricism and gentleness. Again and again, </a:t>
            </a:r>
            <a:r>
              <a:rPr lang="en-US" sz="2400" b="1" i="1" dirty="0">
                <a:solidFill>
                  <a:schemeClr val="accent1">
                    <a:lumMod val="20000"/>
                    <a:lumOff val="80000"/>
                  </a:schemeClr>
                </a:solidFill>
                <a:effectLst>
                  <a:outerShdw blurRad="38100" dist="38100" dir="2700000" algn="tl">
                    <a:srgbClr val="000000">
                      <a:alpha val="43137"/>
                    </a:srgbClr>
                  </a:outerShdw>
                </a:effectLst>
              </a:rPr>
              <a:t>after Taylor had </a:t>
            </a:r>
            <a:r>
              <a:rPr lang="en-US" sz="2400" b="1" i="1" dirty="0" smtClean="0">
                <a:solidFill>
                  <a:schemeClr val="accent1">
                    <a:lumMod val="20000"/>
                    <a:lumOff val="80000"/>
                  </a:schemeClr>
                </a:solidFill>
                <a:effectLst>
                  <a:outerShdw blurRad="38100" dist="38100" dir="2700000" algn="tl">
                    <a:srgbClr val="000000">
                      <a:alpha val="43137"/>
                    </a:srgbClr>
                  </a:outerShdw>
                </a:effectLst>
              </a:rPr>
              <a:t>launched </a:t>
            </a:r>
            <a:r>
              <a:rPr lang="en-US" sz="2400" b="1" i="1" dirty="0">
                <a:solidFill>
                  <a:schemeClr val="accent1">
                    <a:lumMod val="20000"/>
                    <a:lumOff val="80000"/>
                  </a:schemeClr>
                </a:solidFill>
                <a:effectLst>
                  <a:outerShdw blurRad="38100" dist="38100" dir="2700000" algn="tl">
                    <a:srgbClr val="000000">
                      <a:alpha val="43137"/>
                    </a:srgbClr>
                  </a:outerShdw>
                </a:effectLst>
              </a:rPr>
              <a:t>one of his tidal waves, his hands going up and down like driving rods, he slipped into clear lagoons where shadows of melody glided just below the </a:t>
            </a:r>
            <a:r>
              <a:rPr lang="en-US" sz="2400" b="1" i="1" dirty="0" smtClean="0">
                <a:solidFill>
                  <a:schemeClr val="accent1">
                    <a:lumMod val="20000"/>
                    <a:lumOff val="80000"/>
                  </a:schemeClr>
                </a:solidFill>
                <a:effectLst>
                  <a:outerShdw blurRad="38100" dist="38100" dir="2700000" algn="tl">
                    <a:srgbClr val="000000">
                      <a:alpha val="43137"/>
                    </a:srgbClr>
                  </a:outerShdw>
                </a:effectLst>
              </a:rPr>
              <a:t>surface.</a:t>
            </a:r>
            <a:endParaRPr lang="en-US" sz="2400" b="1" i="1"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84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05878" y="0"/>
            <a:ext cx="8926629" cy="1143000"/>
          </a:xfrm>
          <a:prstGeom prst="rect">
            <a:avLst/>
          </a:prstGeom>
          <a:noFill/>
          <a:ln>
            <a:noFill/>
          </a:ln>
        </p:spPr>
        <p:txBody>
          <a:bodyPr lIns="91425" tIns="45700" rIns="91425" bIns="45700" anchor="b" anchorCtr="0">
            <a:noAutofit/>
          </a:bodyPr>
          <a:lstStyle/>
          <a:p>
            <a:pPr lvl="0">
              <a:lnSpc>
                <a:spcPct val="100000"/>
              </a:lnSpc>
              <a:spcBef>
                <a:spcPts val="0"/>
              </a:spcBef>
              <a:buClr>
                <a:schemeClr val="lt2"/>
              </a:buClr>
              <a:buSzPct val="25000"/>
            </a:pPr>
            <a:r>
              <a:rPr lang="en-US" sz="4400" dirty="0" smtClean="0"/>
              <a:t>what creates vivid descriptive writing?</a:t>
            </a:r>
            <a:endParaRPr lang="en-US" sz="4400" b="0" i="0" u="none" strike="noStrike" cap="none" dirty="0">
              <a:solidFill>
                <a:schemeClr val="lt2"/>
              </a:solidFill>
              <a:ea typeface="Georgia"/>
              <a:cs typeface="Georgia"/>
              <a:sym typeface="Georgia"/>
            </a:endParaRPr>
          </a:p>
        </p:txBody>
      </p:sp>
      <p:sp>
        <p:nvSpPr>
          <p:cNvPr id="105" name="Shape 105"/>
          <p:cNvSpPr txBox="1">
            <a:spLocks noGrp="1"/>
          </p:cNvSpPr>
          <p:nvPr>
            <p:ph idx="1"/>
          </p:nvPr>
        </p:nvSpPr>
        <p:spPr>
          <a:xfrm>
            <a:off x="314627" y="1441382"/>
            <a:ext cx="6217920" cy="5267425"/>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lt2"/>
              </a:buClr>
              <a:buSzPct val="70000"/>
            </a:pPr>
            <a:r>
              <a:rPr lang="en-US" sz="3000" b="0" i="0" u="none" strike="noStrike" cap="none" dirty="0">
                <a:solidFill>
                  <a:schemeClr val="accent1">
                    <a:lumMod val="50000"/>
                  </a:schemeClr>
                </a:solidFill>
                <a:latin typeface="+mj-lt"/>
                <a:ea typeface="Georgia"/>
                <a:cs typeface="Georgia"/>
                <a:sym typeface="Georgia"/>
              </a:rPr>
              <a:t>Energetic, lively verbs</a:t>
            </a:r>
          </a:p>
          <a:p>
            <a:pPr marR="0" lvl="0" algn="l" rtl="0">
              <a:lnSpc>
                <a:spcPct val="100000"/>
              </a:lnSpc>
              <a:spcBef>
                <a:spcPts val="580"/>
              </a:spcBef>
              <a:spcAft>
                <a:spcPts val="0"/>
              </a:spcAft>
              <a:buClr>
                <a:schemeClr val="lt2"/>
              </a:buClr>
              <a:buSzPct val="70000"/>
            </a:pPr>
            <a:r>
              <a:rPr lang="en-US" sz="3000" b="0" i="0" u="none" strike="noStrike" cap="none" dirty="0">
                <a:solidFill>
                  <a:schemeClr val="accent1">
                    <a:lumMod val="50000"/>
                  </a:schemeClr>
                </a:solidFill>
                <a:latin typeface="+mj-lt"/>
                <a:ea typeface="Georgia"/>
                <a:cs typeface="Georgia"/>
                <a:sym typeface="Georgia"/>
              </a:rPr>
              <a:t>Original and deliberate </a:t>
            </a:r>
            <a:r>
              <a:rPr lang="en-US" sz="3000" b="0" i="0" u="none" strike="noStrike" cap="none" dirty="0" smtClean="0">
                <a:solidFill>
                  <a:schemeClr val="accent1">
                    <a:lumMod val="50000"/>
                  </a:schemeClr>
                </a:solidFill>
                <a:latin typeface="+mj-lt"/>
                <a:ea typeface="Georgia"/>
                <a:cs typeface="Georgia"/>
                <a:sym typeface="Georgia"/>
              </a:rPr>
              <a:t>choices</a:t>
            </a:r>
          </a:p>
          <a:p>
            <a:pPr marR="0" lvl="0" algn="l" rtl="0">
              <a:lnSpc>
                <a:spcPct val="100000"/>
              </a:lnSpc>
              <a:spcBef>
                <a:spcPts val="580"/>
              </a:spcBef>
              <a:spcAft>
                <a:spcPts val="0"/>
              </a:spcAft>
              <a:buClr>
                <a:schemeClr val="lt2"/>
              </a:buClr>
              <a:buSzPct val="70000"/>
            </a:pPr>
            <a:r>
              <a:rPr lang="en-US" sz="3000" dirty="0" smtClean="0">
                <a:solidFill>
                  <a:schemeClr val="accent1">
                    <a:lumMod val="50000"/>
                  </a:schemeClr>
                </a:solidFill>
                <a:latin typeface="+mj-lt"/>
                <a:ea typeface="Georgia"/>
                <a:cs typeface="Georgia"/>
                <a:sym typeface="Georgia"/>
              </a:rPr>
              <a:t>Magnified </a:t>
            </a:r>
            <a:r>
              <a:rPr lang="en-US" sz="3000" dirty="0" smtClean="0">
                <a:solidFill>
                  <a:schemeClr val="accent1">
                    <a:lumMod val="50000"/>
                  </a:schemeClr>
                </a:solidFill>
                <a:latin typeface="+mj-lt"/>
                <a:ea typeface="Georgia"/>
                <a:cs typeface="Georgia"/>
                <a:sym typeface="Georgia"/>
              </a:rPr>
              <a:t>moments -zoom </a:t>
            </a:r>
            <a:r>
              <a:rPr lang="en-US" sz="3000" dirty="0" smtClean="0">
                <a:solidFill>
                  <a:schemeClr val="accent1">
                    <a:lumMod val="50000"/>
                  </a:schemeClr>
                </a:solidFill>
                <a:latin typeface="+mj-lt"/>
                <a:ea typeface="Georgia"/>
                <a:cs typeface="Georgia"/>
                <a:sym typeface="Georgia"/>
              </a:rPr>
              <a:t>in on a handful of important </a:t>
            </a:r>
            <a:r>
              <a:rPr lang="en-US" sz="3000" dirty="0" smtClean="0">
                <a:solidFill>
                  <a:schemeClr val="accent1">
                    <a:lumMod val="50000"/>
                  </a:schemeClr>
                </a:solidFill>
                <a:latin typeface="+mj-lt"/>
                <a:ea typeface="Georgia"/>
                <a:cs typeface="Georgia"/>
                <a:sym typeface="Georgia"/>
              </a:rPr>
              <a:t>parts</a:t>
            </a:r>
            <a:endParaRPr lang="en-US" sz="3000" b="0" i="0" u="none" strike="noStrike" cap="none" dirty="0">
              <a:solidFill>
                <a:schemeClr val="accent1">
                  <a:lumMod val="50000"/>
                </a:schemeClr>
              </a:solidFill>
              <a:latin typeface="+mj-lt"/>
              <a:ea typeface="Georgia"/>
              <a:cs typeface="Georgia"/>
              <a:sym typeface="Georgia"/>
            </a:endParaRPr>
          </a:p>
          <a:p>
            <a:pPr marR="0" lvl="0" algn="l" rtl="0">
              <a:lnSpc>
                <a:spcPct val="100000"/>
              </a:lnSpc>
              <a:spcBef>
                <a:spcPts val="580"/>
              </a:spcBef>
              <a:spcAft>
                <a:spcPts val="0"/>
              </a:spcAft>
              <a:buClr>
                <a:schemeClr val="lt2"/>
              </a:buClr>
              <a:buSzPct val="70000"/>
            </a:pPr>
            <a:r>
              <a:rPr lang="en-US" sz="3000" b="0" i="0" u="none" strike="noStrike" cap="none" dirty="0">
                <a:solidFill>
                  <a:schemeClr val="accent1">
                    <a:lumMod val="50000"/>
                  </a:schemeClr>
                </a:solidFill>
                <a:latin typeface="+mj-lt"/>
                <a:ea typeface="Georgia"/>
                <a:cs typeface="Georgia"/>
                <a:sym typeface="Georgia"/>
              </a:rPr>
              <a:t>Specific and precise wording</a:t>
            </a:r>
          </a:p>
          <a:p>
            <a:pPr marR="0" lvl="0" algn="l" rtl="0">
              <a:lnSpc>
                <a:spcPct val="100000"/>
              </a:lnSpc>
              <a:spcBef>
                <a:spcPts val="580"/>
              </a:spcBef>
              <a:spcAft>
                <a:spcPts val="0"/>
              </a:spcAft>
              <a:buClr>
                <a:schemeClr val="lt2"/>
              </a:buClr>
              <a:buSzPct val="70000"/>
            </a:pPr>
            <a:r>
              <a:rPr lang="en-US" sz="3000" b="0" i="0" u="none" strike="noStrike" cap="none" dirty="0">
                <a:solidFill>
                  <a:schemeClr val="accent1">
                    <a:lumMod val="50000"/>
                  </a:schemeClr>
                </a:solidFill>
                <a:latin typeface="+mj-lt"/>
                <a:ea typeface="Georgia"/>
                <a:cs typeface="Georgia"/>
                <a:sym typeface="Georgia"/>
              </a:rPr>
              <a:t>Sensory, visual language – paint a picture with words</a:t>
            </a:r>
          </a:p>
          <a:p>
            <a:pPr marR="0" lvl="0" algn="l" rtl="0">
              <a:lnSpc>
                <a:spcPct val="100000"/>
              </a:lnSpc>
              <a:spcBef>
                <a:spcPts val="580"/>
              </a:spcBef>
              <a:spcAft>
                <a:spcPts val="0"/>
              </a:spcAft>
              <a:buClr>
                <a:schemeClr val="lt2"/>
              </a:buClr>
              <a:buSzPct val="70000"/>
            </a:pPr>
            <a:r>
              <a:rPr lang="en-US" sz="3000" b="0" i="0" u="none" strike="noStrike" cap="none" dirty="0">
                <a:solidFill>
                  <a:schemeClr val="accent1">
                    <a:lumMod val="50000"/>
                  </a:schemeClr>
                </a:solidFill>
                <a:latin typeface="+mj-lt"/>
                <a:ea typeface="Georgia"/>
                <a:cs typeface="Georgia"/>
                <a:sym typeface="Georgia"/>
              </a:rPr>
              <a:t>Distinctive metaphor and simile</a:t>
            </a:r>
          </a:p>
          <a:p>
            <a:pPr marR="0" lvl="0" algn="l" rtl="0">
              <a:lnSpc>
                <a:spcPct val="100000"/>
              </a:lnSpc>
              <a:spcBef>
                <a:spcPts val="580"/>
              </a:spcBef>
              <a:spcAft>
                <a:spcPts val="0"/>
              </a:spcAft>
              <a:buClr>
                <a:schemeClr val="lt2"/>
              </a:buClr>
              <a:buSzPct val="70000"/>
            </a:pPr>
            <a:r>
              <a:rPr lang="en-US" sz="3000" b="0" i="0" u="none" strike="noStrike" cap="none" dirty="0">
                <a:solidFill>
                  <a:schemeClr val="accent1">
                    <a:lumMod val="50000"/>
                  </a:schemeClr>
                </a:solidFill>
                <a:latin typeface="+mj-lt"/>
                <a:ea typeface="Georgia"/>
                <a:cs typeface="Georgia"/>
                <a:sym typeface="Georgia"/>
              </a:rPr>
              <a:t>Natural language appropriate for </a:t>
            </a:r>
            <a:r>
              <a:rPr lang="en-US" sz="3000" b="0" i="0" u="none" strike="noStrike" cap="none" dirty="0" smtClean="0">
                <a:solidFill>
                  <a:schemeClr val="accent1">
                    <a:lumMod val="50000"/>
                  </a:schemeClr>
                </a:solidFill>
                <a:latin typeface="+mj-lt"/>
                <a:ea typeface="Georgia"/>
                <a:cs typeface="Georgia"/>
                <a:sym typeface="Georgia"/>
              </a:rPr>
              <a:t> the intended audience</a:t>
            </a:r>
            <a:endParaRPr lang="en-US" sz="3000" b="0" i="0" u="none" strike="noStrike" cap="none" dirty="0">
              <a:solidFill>
                <a:schemeClr val="accent1">
                  <a:lumMod val="50000"/>
                </a:schemeClr>
              </a:solidFill>
              <a:latin typeface="+mj-lt"/>
              <a:ea typeface="Georgia"/>
              <a:cs typeface="Georgia"/>
              <a:sym typeface="Georgia"/>
            </a:endParaRPr>
          </a:p>
        </p:txBody>
      </p:sp>
      <p:sp>
        <p:nvSpPr>
          <p:cNvPr id="3" name="Rectangle 2"/>
          <p:cNvSpPr/>
          <p:nvPr/>
        </p:nvSpPr>
        <p:spPr>
          <a:xfrm>
            <a:off x="6343048" y="1441382"/>
            <a:ext cx="2689459" cy="4201150"/>
          </a:xfrm>
          <a:prstGeom prst="rect">
            <a:avLst/>
          </a:prstGeom>
        </p:spPr>
        <p:txBody>
          <a:bodyPr wrap="square">
            <a:spAutoFit/>
          </a:bodyPr>
          <a:lstStyle/>
          <a:p>
            <a:pPr marL="342900" lvl="0" indent="-342900">
              <a:spcBef>
                <a:spcPts val="580"/>
              </a:spcBef>
              <a:buClr>
                <a:schemeClr val="lt2"/>
              </a:buClr>
              <a:buSzPct val="70000"/>
              <a:buFont typeface="Noto Symbol"/>
              <a:buChar char="○"/>
            </a:pPr>
            <a:r>
              <a:rPr lang="en-US" sz="2000" dirty="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rPr>
              <a:t>Writing about music allows us to approach the inexpressible thing that makes a piece beautiful or powerful or difficult to grasp</a:t>
            </a:r>
            <a:r>
              <a:rPr lang="en-US" sz="2000" dirty="0" smtClean="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rPr>
              <a:t>.</a:t>
            </a:r>
          </a:p>
          <a:p>
            <a:pPr marL="342900" lvl="0" indent="-342900">
              <a:spcBef>
                <a:spcPts val="580"/>
              </a:spcBef>
              <a:buClr>
                <a:schemeClr val="lt2"/>
              </a:buClr>
              <a:buSzPct val="70000"/>
              <a:buFont typeface="Noto Symbol"/>
              <a:buChar char="○"/>
            </a:pPr>
            <a:r>
              <a:rPr lang="en-US" dirty="0" smtClean="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rPr>
              <a:t>-Robert </a:t>
            </a:r>
            <a:r>
              <a:rPr lang="en-US" dirty="0" err="1" smtClean="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rPr>
              <a:t>DiYanni</a:t>
            </a:r>
            <a:r>
              <a:rPr lang="en-US" dirty="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rPr>
              <a:t> </a:t>
            </a:r>
            <a:r>
              <a:rPr lang="en-US" dirty="0" smtClean="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rPr>
              <a:t>from “Sound and Sense: Writing About Music”</a:t>
            </a:r>
            <a:endParaRPr lang="en-US" dirty="0">
              <a:solidFill>
                <a:schemeClr val="accent3">
                  <a:lumMod val="75000"/>
                </a:schemeClr>
              </a:solidFill>
              <a:effectLst>
                <a:outerShdw blurRad="38100" dist="38100" dir="2700000" algn="tl">
                  <a:srgbClr val="000000">
                    <a:alpha val="43137"/>
                  </a:srgbClr>
                </a:outerShdw>
              </a:effectLst>
              <a:latin typeface="Segoe Script" panose="020B05040200000000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additive="base">
                                        <p:cTn id="7" dur="500" fill="hold"/>
                                        <p:tgtEl>
                                          <p:spTgt spid="1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
                                            <p:txEl>
                                              <p:pRg st="1" end="1"/>
                                            </p:txEl>
                                          </p:spTgt>
                                        </p:tgtEl>
                                        <p:attrNameLst>
                                          <p:attrName>style.visibility</p:attrName>
                                        </p:attrNameLst>
                                      </p:cBhvr>
                                      <p:to>
                                        <p:strVal val="visible"/>
                                      </p:to>
                                    </p:set>
                                    <p:anim calcmode="lin" valueType="num">
                                      <p:cBhvr additive="base">
                                        <p:cTn id="13" dur="500" fill="hold"/>
                                        <p:tgtEl>
                                          <p:spTgt spid="1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
                                            <p:txEl>
                                              <p:pRg st="2" end="2"/>
                                            </p:txEl>
                                          </p:spTgt>
                                        </p:tgtEl>
                                        <p:attrNameLst>
                                          <p:attrName>style.visibility</p:attrName>
                                        </p:attrNameLst>
                                      </p:cBhvr>
                                      <p:to>
                                        <p:strVal val="visible"/>
                                      </p:to>
                                    </p:set>
                                    <p:anim calcmode="lin" valueType="num">
                                      <p:cBhvr additive="base">
                                        <p:cTn id="19" dur="500" fill="hold"/>
                                        <p:tgtEl>
                                          <p:spTgt spid="10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
                                            <p:txEl>
                                              <p:pRg st="3" end="3"/>
                                            </p:txEl>
                                          </p:spTgt>
                                        </p:tgtEl>
                                        <p:attrNameLst>
                                          <p:attrName>style.visibility</p:attrName>
                                        </p:attrNameLst>
                                      </p:cBhvr>
                                      <p:to>
                                        <p:strVal val="visible"/>
                                      </p:to>
                                    </p:set>
                                    <p:anim calcmode="lin" valueType="num">
                                      <p:cBhvr additive="base">
                                        <p:cTn id="25" dur="500" fill="hold"/>
                                        <p:tgtEl>
                                          <p:spTgt spid="10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
                                            <p:txEl>
                                              <p:pRg st="4" end="4"/>
                                            </p:txEl>
                                          </p:spTgt>
                                        </p:tgtEl>
                                        <p:attrNameLst>
                                          <p:attrName>style.visibility</p:attrName>
                                        </p:attrNameLst>
                                      </p:cBhvr>
                                      <p:to>
                                        <p:strVal val="visible"/>
                                      </p:to>
                                    </p:set>
                                    <p:anim calcmode="lin" valueType="num">
                                      <p:cBhvr additive="base">
                                        <p:cTn id="31" dur="500" fill="hold"/>
                                        <p:tgtEl>
                                          <p:spTgt spid="10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
                                            <p:txEl>
                                              <p:pRg st="5" end="5"/>
                                            </p:txEl>
                                          </p:spTgt>
                                        </p:tgtEl>
                                        <p:attrNameLst>
                                          <p:attrName>style.visibility</p:attrName>
                                        </p:attrNameLst>
                                      </p:cBhvr>
                                      <p:to>
                                        <p:strVal val="visible"/>
                                      </p:to>
                                    </p:set>
                                    <p:anim calcmode="lin" valueType="num">
                                      <p:cBhvr additive="base">
                                        <p:cTn id="37" dur="500" fill="hold"/>
                                        <p:tgtEl>
                                          <p:spTgt spid="10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
                                            <p:txEl>
                                              <p:pRg st="6" end="6"/>
                                            </p:txEl>
                                          </p:spTgt>
                                        </p:tgtEl>
                                        <p:attrNameLst>
                                          <p:attrName>style.visibility</p:attrName>
                                        </p:attrNameLst>
                                      </p:cBhvr>
                                      <p:to>
                                        <p:strVal val="visible"/>
                                      </p:to>
                                    </p:set>
                                    <p:anim calcmode="lin" valueType="num">
                                      <p:cBhvr additive="base">
                                        <p:cTn id="43" dur="500" fill="hold"/>
                                        <p:tgtEl>
                                          <p:spTgt spid="10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500"/>
                                        <p:tgtEl>
                                          <p:spTgt spid="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fade">
                                      <p:cBhvr>
                                        <p:cTn id="5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63353" y="303920"/>
            <a:ext cx="7772400" cy="736812"/>
          </a:xfrm>
          <a:prstGeom prst="rect">
            <a:avLst/>
          </a:prstGeom>
          <a:noFill/>
          <a:ln>
            <a:noFill/>
          </a:ln>
        </p:spPr>
        <p:txBody>
          <a:bodyPr lIns="91425" tIns="45700" rIns="91425" bIns="45700" anchor="b" anchorCtr="0">
            <a:noAutofit/>
          </a:bodyPr>
          <a:lstStyle/>
          <a:p>
            <a:pPr lvl="0">
              <a:lnSpc>
                <a:spcPct val="100000"/>
              </a:lnSpc>
              <a:spcBef>
                <a:spcPts val="0"/>
              </a:spcBef>
              <a:buClr>
                <a:schemeClr val="lt2"/>
              </a:buClr>
              <a:buSzPct val="25000"/>
            </a:pPr>
            <a:r>
              <a:rPr lang="en-US" sz="3600" b="0" i="0" u="none" strike="noStrike" cap="none" dirty="0" smtClean="0">
                <a:solidFill>
                  <a:schemeClr val="lt2"/>
                </a:solidFill>
                <a:latin typeface="Georgia"/>
                <a:ea typeface="Georgia"/>
                <a:cs typeface="Georgia"/>
                <a:sym typeface="Georgia"/>
              </a:rPr>
              <a:t/>
            </a:r>
            <a:br>
              <a:rPr lang="en-US" sz="3600" b="0" i="0" u="none" strike="noStrike" cap="none" dirty="0" smtClean="0">
                <a:solidFill>
                  <a:schemeClr val="lt2"/>
                </a:solidFill>
                <a:latin typeface="Georgia"/>
                <a:ea typeface="Georgia"/>
                <a:cs typeface="Georgia"/>
                <a:sym typeface="Georgia"/>
              </a:rPr>
            </a:br>
            <a:r>
              <a:rPr lang="en-US" sz="3600" dirty="0" smtClean="0">
                <a:sym typeface="Georgia"/>
              </a:rPr>
              <a:t>Common Word Choice Mistakes</a:t>
            </a:r>
            <a:endParaRPr lang="en-US" sz="3600" b="0" i="0" u="none" strike="noStrike" cap="none" dirty="0">
              <a:solidFill>
                <a:schemeClr val="lt2"/>
              </a:solidFill>
              <a:latin typeface="Georgia"/>
              <a:ea typeface="Georgia"/>
              <a:cs typeface="Georgia"/>
              <a:sym typeface="Georgia"/>
            </a:endParaRPr>
          </a:p>
        </p:txBody>
      </p:sp>
      <p:sp>
        <p:nvSpPr>
          <p:cNvPr id="111" name="Shape 111"/>
          <p:cNvSpPr txBox="1">
            <a:spLocks noGrp="1"/>
          </p:cNvSpPr>
          <p:nvPr>
            <p:ph idx="1"/>
          </p:nvPr>
        </p:nvSpPr>
        <p:spPr>
          <a:xfrm>
            <a:off x="271913" y="1530417"/>
            <a:ext cx="8679582" cy="5197641"/>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lt2"/>
              </a:buClr>
              <a:buSzPct val="70000"/>
            </a:pPr>
            <a:r>
              <a:rPr lang="en-US" sz="3600" b="0" i="0" u="none" strike="noStrike" cap="none" dirty="0">
                <a:solidFill>
                  <a:schemeClr val="accent1">
                    <a:lumMod val="50000"/>
                  </a:schemeClr>
                </a:solidFill>
                <a:latin typeface="+mj-lt"/>
                <a:ea typeface="Georgia"/>
                <a:cs typeface="Georgia"/>
                <a:sym typeface="Georgia"/>
              </a:rPr>
              <a:t>Clichés, slang, and repetition (</a:t>
            </a:r>
            <a:r>
              <a:rPr lang="en-US" sz="3600" b="0" i="0" u="none" strike="noStrike" cap="none" dirty="0" smtClean="0">
                <a:solidFill>
                  <a:schemeClr val="accent1">
                    <a:lumMod val="50000"/>
                  </a:schemeClr>
                </a:solidFill>
                <a:latin typeface="+mj-lt"/>
                <a:ea typeface="Georgia"/>
                <a:cs typeface="Georgia"/>
                <a:sym typeface="Georgia"/>
              </a:rPr>
              <a:t>unless </a:t>
            </a:r>
            <a:r>
              <a:rPr lang="en-US" sz="3600" b="0" i="0" u="none" strike="noStrike" cap="none" dirty="0">
                <a:solidFill>
                  <a:schemeClr val="accent1">
                    <a:lumMod val="50000"/>
                  </a:schemeClr>
                </a:solidFill>
                <a:latin typeface="+mj-lt"/>
                <a:ea typeface="Georgia"/>
                <a:cs typeface="Georgia"/>
                <a:sym typeface="Georgia"/>
              </a:rPr>
              <a:t>for effect)</a:t>
            </a:r>
          </a:p>
          <a:p>
            <a:pPr marR="0" lvl="0" algn="l" rtl="0">
              <a:lnSpc>
                <a:spcPct val="100000"/>
              </a:lnSpc>
              <a:spcBef>
                <a:spcPts val="580"/>
              </a:spcBef>
              <a:spcAft>
                <a:spcPts val="0"/>
              </a:spcAft>
              <a:buClr>
                <a:schemeClr val="lt2"/>
              </a:buClr>
              <a:buSzPct val="70000"/>
            </a:pPr>
            <a:r>
              <a:rPr lang="en-US" sz="3600" dirty="0" smtClean="0">
                <a:solidFill>
                  <a:schemeClr val="accent1">
                    <a:lumMod val="50000"/>
                  </a:schemeClr>
                </a:solidFill>
                <a:latin typeface="+mj-lt"/>
                <a:ea typeface="Georgia"/>
                <a:cs typeface="Georgia"/>
                <a:sym typeface="Georgia"/>
              </a:rPr>
              <a:t>Fancy w</a:t>
            </a:r>
            <a:r>
              <a:rPr lang="en-US" sz="3600" b="0" i="0" u="none" strike="noStrike" cap="none" dirty="0" smtClean="0">
                <a:solidFill>
                  <a:schemeClr val="accent1">
                    <a:lumMod val="50000"/>
                  </a:schemeClr>
                </a:solidFill>
                <a:latin typeface="+mj-lt"/>
                <a:ea typeface="Georgia"/>
                <a:cs typeface="Georgia"/>
                <a:sym typeface="Georgia"/>
              </a:rPr>
              <a:t>ords </a:t>
            </a:r>
            <a:r>
              <a:rPr lang="en-US" sz="3600" b="0" i="0" u="none" strike="noStrike" cap="none" dirty="0">
                <a:solidFill>
                  <a:schemeClr val="accent1">
                    <a:lumMod val="50000"/>
                  </a:schemeClr>
                </a:solidFill>
                <a:latin typeface="+mj-lt"/>
                <a:ea typeface="Georgia"/>
                <a:cs typeface="Georgia"/>
                <a:sym typeface="Georgia"/>
              </a:rPr>
              <a:t>used </a:t>
            </a:r>
            <a:r>
              <a:rPr lang="en-US" sz="3600" dirty="0" smtClean="0">
                <a:solidFill>
                  <a:schemeClr val="accent1">
                    <a:lumMod val="50000"/>
                  </a:schemeClr>
                </a:solidFill>
                <a:latin typeface="+mj-lt"/>
                <a:ea typeface="Georgia"/>
                <a:cs typeface="Georgia"/>
                <a:sym typeface="Georgia"/>
              </a:rPr>
              <a:t>only</a:t>
            </a:r>
            <a:r>
              <a:rPr lang="en-US" sz="3600" b="0" i="0" u="none" strike="noStrike" cap="none" dirty="0" smtClean="0">
                <a:solidFill>
                  <a:schemeClr val="accent1">
                    <a:lumMod val="50000"/>
                  </a:schemeClr>
                </a:solidFill>
                <a:latin typeface="+mj-lt"/>
                <a:ea typeface="Georgia"/>
                <a:cs typeface="Georgia"/>
                <a:sym typeface="Georgia"/>
              </a:rPr>
              <a:t> </a:t>
            </a:r>
            <a:r>
              <a:rPr lang="en-US" sz="3600" b="0" i="0" u="none" strike="noStrike" cap="none" dirty="0">
                <a:solidFill>
                  <a:schemeClr val="accent1">
                    <a:lumMod val="50000"/>
                  </a:schemeClr>
                </a:solidFill>
                <a:latin typeface="+mj-lt"/>
                <a:ea typeface="Georgia"/>
                <a:cs typeface="Georgia"/>
                <a:sym typeface="Georgia"/>
              </a:rPr>
              <a:t>to impress </a:t>
            </a:r>
            <a:r>
              <a:rPr lang="en-US" sz="3600" b="0" i="0" u="none" strike="noStrike" cap="none" dirty="0" smtClean="0">
                <a:solidFill>
                  <a:schemeClr val="accent1">
                    <a:lumMod val="50000"/>
                  </a:schemeClr>
                </a:solidFill>
                <a:latin typeface="+mj-lt"/>
                <a:ea typeface="Georgia"/>
                <a:cs typeface="Georgia"/>
                <a:sym typeface="Georgia"/>
              </a:rPr>
              <a:t>readers</a:t>
            </a:r>
            <a:endParaRPr lang="en-US" sz="3600" b="0" i="0" u="none" strike="noStrike" cap="none" dirty="0">
              <a:solidFill>
                <a:schemeClr val="accent1">
                  <a:lumMod val="50000"/>
                </a:schemeClr>
              </a:solidFill>
              <a:latin typeface="+mj-lt"/>
              <a:ea typeface="Georgia"/>
              <a:cs typeface="Georgia"/>
              <a:sym typeface="Georgia"/>
            </a:endParaRPr>
          </a:p>
          <a:p>
            <a:pPr marR="0" lvl="0" algn="l" rtl="0">
              <a:lnSpc>
                <a:spcPct val="100000"/>
              </a:lnSpc>
              <a:spcBef>
                <a:spcPts val="580"/>
              </a:spcBef>
              <a:spcAft>
                <a:spcPts val="0"/>
              </a:spcAft>
              <a:buClr>
                <a:schemeClr val="lt2"/>
              </a:buClr>
              <a:buSzPct val="70000"/>
            </a:pPr>
            <a:r>
              <a:rPr lang="en-US" sz="3600" b="0" i="0" u="none" strike="noStrike" cap="none" dirty="0">
                <a:solidFill>
                  <a:schemeClr val="accent1">
                    <a:lumMod val="50000"/>
                  </a:schemeClr>
                </a:solidFill>
                <a:latin typeface="+mj-lt"/>
                <a:ea typeface="Georgia"/>
                <a:cs typeface="Georgia"/>
                <a:sym typeface="Georgia"/>
              </a:rPr>
              <a:t>Meaningless or bland </a:t>
            </a:r>
            <a:r>
              <a:rPr lang="en-US" sz="3600" b="0" i="0" u="none" strike="noStrike" cap="none" dirty="0" smtClean="0">
                <a:solidFill>
                  <a:schemeClr val="accent1">
                    <a:lumMod val="50000"/>
                  </a:schemeClr>
                </a:solidFill>
                <a:latin typeface="+mj-lt"/>
                <a:ea typeface="Georgia"/>
                <a:cs typeface="Georgia"/>
                <a:sym typeface="Georgia"/>
              </a:rPr>
              <a:t>diction (</a:t>
            </a:r>
            <a:r>
              <a:rPr lang="en-US" sz="3600" b="0" i="0" u="none" strike="noStrike" cap="none" dirty="0" smtClean="0">
                <a:solidFill>
                  <a:schemeClr val="accent1">
                    <a:lumMod val="50000"/>
                  </a:schemeClr>
                </a:solidFill>
                <a:latin typeface="+mj-lt"/>
                <a:ea typeface="Georgia"/>
                <a:cs typeface="Georgia"/>
                <a:sym typeface="Georgia"/>
              </a:rPr>
              <a:t>avoid words like: </a:t>
            </a:r>
            <a:r>
              <a:rPr lang="en-US" sz="3600" b="0" i="0" u="none" strike="noStrike" cap="none" dirty="0" smtClean="0">
                <a:solidFill>
                  <a:schemeClr val="accent1">
                    <a:lumMod val="50000"/>
                  </a:schemeClr>
                </a:solidFill>
                <a:latin typeface="+mj-lt"/>
                <a:ea typeface="Georgia"/>
                <a:cs typeface="Georgia"/>
                <a:sym typeface="Georgia"/>
              </a:rPr>
              <a:t>good</a:t>
            </a:r>
            <a:r>
              <a:rPr lang="en-US" sz="3600" b="0" i="0" u="none" strike="noStrike" cap="none" dirty="0">
                <a:solidFill>
                  <a:schemeClr val="accent1">
                    <a:lumMod val="50000"/>
                  </a:schemeClr>
                </a:solidFill>
                <a:latin typeface="+mj-lt"/>
                <a:ea typeface="Georgia"/>
                <a:cs typeface="Georgia"/>
                <a:sym typeface="Georgia"/>
              </a:rPr>
              <a:t>, neat, fun, big, great, very, </a:t>
            </a:r>
            <a:r>
              <a:rPr lang="en-US" sz="3600" dirty="0" smtClean="0">
                <a:solidFill>
                  <a:schemeClr val="accent1">
                    <a:lumMod val="50000"/>
                  </a:schemeClr>
                </a:solidFill>
                <a:latin typeface="+mj-lt"/>
                <a:ea typeface="Georgia"/>
                <a:cs typeface="Georgia"/>
                <a:sym typeface="Georgia"/>
              </a:rPr>
              <a:t>many, etc.</a:t>
            </a:r>
            <a:r>
              <a:rPr lang="en-US" sz="3600" b="0" i="0" u="none" strike="noStrike" cap="none" dirty="0" smtClean="0">
                <a:solidFill>
                  <a:schemeClr val="accent1">
                    <a:lumMod val="50000"/>
                  </a:schemeClr>
                </a:solidFill>
                <a:latin typeface="+mj-lt"/>
                <a:ea typeface="Georgia"/>
                <a:cs typeface="Georgia"/>
                <a:sym typeface="Georgia"/>
              </a:rPr>
              <a:t>)</a:t>
            </a:r>
          </a:p>
          <a:p>
            <a:pPr marR="0" lvl="0" algn="l" rtl="0">
              <a:lnSpc>
                <a:spcPct val="100000"/>
              </a:lnSpc>
              <a:spcBef>
                <a:spcPts val="580"/>
              </a:spcBef>
              <a:spcAft>
                <a:spcPts val="0"/>
              </a:spcAft>
              <a:buClr>
                <a:schemeClr val="lt2"/>
              </a:buClr>
              <a:buSzPct val="70000"/>
            </a:pPr>
            <a:r>
              <a:rPr lang="en-US" sz="3600" b="0" i="0" u="none" strike="noStrike" cap="none" dirty="0" smtClean="0">
                <a:solidFill>
                  <a:schemeClr val="accent1">
                    <a:lumMod val="50000"/>
                  </a:schemeClr>
                </a:solidFill>
                <a:latin typeface="+mj-lt"/>
                <a:ea typeface="Georgia"/>
                <a:cs typeface="Georgia"/>
                <a:sym typeface="Georgia"/>
              </a:rPr>
              <a:t>Overusing imagery (use it powerfully and wisely)</a:t>
            </a:r>
            <a:endParaRPr lang="en-US" sz="3600" b="0" i="0" u="none" strike="noStrike" cap="none" dirty="0">
              <a:solidFill>
                <a:schemeClr val="accent1">
                  <a:lumMod val="50000"/>
                </a:schemeClr>
              </a:solidFill>
              <a:latin typeface="+mj-lt"/>
              <a:ea typeface="Georgia"/>
              <a:cs typeface="Georgia"/>
              <a:sym typeface="Georgia"/>
            </a:endParaRPr>
          </a:p>
          <a:p>
            <a:pPr marR="0" lvl="0" algn="l" rtl="0">
              <a:lnSpc>
                <a:spcPct val="100000"/>
              </a:lnSpc>
              <a:spcBef>
                <a:spcPts val="580"/>
              </a:spcBef>
              <a:spcAft>
                <a:spcPts val="0"/>
              </a:spcAft>
              <a:buClr>
                <a:schemeClr val="lt2"/>
              </a:buClr>
              <a:buSzPct val="70000"/>
            </a:pPr>
            <a:r>
              <a:rPr lang="en-US" sz="3600" b="0" i="0" u="none" strike="noStrike" cap="none" dirty="0" smtClean="0">
                <a:solidFill>
                  <a:schemeClr val="accent1">
                    <a:lumMod val="50000"/>
                  </a:schemeClr>
                </a:solidFill>
                <a:latin typeface="+mj-lt"/>
                <a:ea typeface="Georgia"/>
                <a:cs typeface="Georgia"/>
                <a:sym typeface="Georgia"/>
              </a:rPr>
              <a:t>Over-explaining</a:t>
            </a:r>
            <a:r>
              <a:rPr lang="en-US" sz="3600" b="0" i="0" u="none" strike="noStrike" cap="none" dirty="0">
                <a:solidFill>
                  <a:schemeClr val="accent1">
                    <a:lumMod val="50000"/>
                  </a:schemeClr>
                </a:solidFill>
                <a:latin typeface="+mj-lt"/>
                <a:ea typeface="Georgia"/>
                <a:cs typeface="Georgia"/>
                <a:sym typeface="Georgia"/>
              </a:rPr>
              <a:t>, </a:t>
            </a:r>
            <a:r>
              <a:rPr lang="en-US" sz="3600" b="0" i="0" u="none" strike="noStrike" cap="none" dirty="0" smtClean="0">
                <a:solidFill>
                  <a:schemeClr val="accent1">
                    <a:lumMod val="50000"/>
                  </a:schemeClr>
                </a:solidFill>
                <a:latin typeface="+mj-lt"/>
                <a:ea typeface="Georgia"/>
                <a:cs typeface="Georgia"/>
                <a:sym typeface="Georgia"/>
              </a:rPr>
              <a:t>running on and on</a:t>
            </a:r>
          </a:p>
          <a:p>
            <a:pPr marR="0" lvl="0" algn="l" rtl="0">
              <a:lnSpc>
                <a:spcPct val="100000"/>
              </a:lnSpc>
              <a:spcBef>
                <a:spcPts val="580"/>
              </a:spcBef>
              <a:spcAft>
                <a:spcPts val="0"/>
              </a:spcAft>
              <a:buClr>
                <a:schemeClr val="lt2"/>
              </a:buClr>
              <a:buSzPct val="70000"/>
            </a:pPr>
            <a:r>
              <a:rPr lang="en-US" sz="3600" dirty="0" smtClean="0">
                <a:solidFill>
                  <a:schemeClr val="accent1">
                    <a:lumMod val="50000"/>
                  </a:schemeClr>
                </a:solidFill>
                <a:latin typeface="+mj-lt"/>
                <a:ea typeface="Georgia"/>
                <a:cs typeface="Georgia"/>
                <a:sym typeface="Georgia"/>
              </a:rPr>
              <a:t>Describing every moment and every detail</a:t>
            </a:r>
            <a:endParaRPr lang="en-US" sz="3600" b="0" i="0" u="none" strike="noStrike" cap="none" dirty="0">
              <a:solidFill>
                <a:schemeClr val="accent1">
                  <a:lumMod val="50000"/>
                </a:schemeClr>
              </a:solidFill>
              <a:latin typeface="+mj-lt"/>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 calcmode="lin" valueType="num">
                                      <p:cBhvr additive="base">
                                        <p:cTn id="7"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
                                            <p:txEl>
                                              <p:pRg st="1" end="1"/>
                                            </p:txEl>
                                          </p:spTgt>
                                        </p:tgtEl>
                                        <p:attrNameLst>
                                          <p:attrName>style.visibility</p:attrName>
                                        </p:attrNameLst>
                                      </p:cBhvr>
                                      <p:to>
                                        <p:strVal val="visible"/>
                                      </p:to>
                                    </p:set>
                                    <p:anim calcmode="lin" valueType="num">
                                      <p:cBhvr additive="base">
                                        <p:cTn id="13" dur="500" fill="hold"/>
                                        <p:tgtEl>
                                          <p:spTgt spid="1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
                                            <p:txEl>
                                              <p:pRg st="2" end="2"/>
                                            </p:txEl>
                                          </p:spTgt>
                                        </p:tgtEl>
                                        <p:attrNameLst>
                                          <p:attrName>style.visibility</p:attrName>
                                        </p:attrNameLst>
                                      </p:cBhvr>
                                      <p:to>
                                        <p:strVal val="visible"/>
                                      </p:to>
                                    </p:set>
                                    <p:anim calcmode="lin" valueType="num">
                                      <p:cBhvr additive="base">
                                        <p:cTn id="19" dur="500" fill="hold"/>
                                        <p:tgtEl>
                                          <p:spTgt spid="1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
                                            <p:txEl>
                                              <p:pRg st="3" end="3"/>
                                            </p:txEl>
                                          </p:spTgt>
                                        </p:tgtEl>
                                        <p:attrNameLst>
                                          <p:attrName>style.visibility</p:attrName>
                                        </p:attrNameLst>
                                      </p:cBhvr>
                                      <p:to>
                                        <p:strVal val="visible"/>
                                      </p:to>
                                    </p:set>
                                    <p:anim calcmode="lin" valueType="num">
                                      <p:cBhvr additive="base">
                                        <p:cTn id="25" dur="500" fill="hold"/>
                                        <p:tgtEl>
                                          <p:spTgt spid="1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
                                            <p:txEl>
                                              <p:pRg st="4" end="4"/>
                                            </p:txEl>
                                          </p:spTgt>
                                        </p:tgtEl>
                                        <p:attrNameLst>
                                          <p:attrName>style.visibility</p:attrName>
                                        </p:attrNameLst>
                                      </p:cBhvr>
                                      <p:to>
                                        <p:strVal val="visible"/>
                                      </p:to>
                                    </p:set>
                                    <p:anim calcmode="lin" valueType="num">
                                      <p:cBhvr additive="base">
                                        <p:cTn id="31" dur="500" fill="hold"/>
                                        <p:tgtEl>
                                          <p:spTgt spid="1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
                                            <p:txEl>
                                              <p:pRg st="5" end="5"/>
                                            </p:txEl>
                                          </p:spTgt>
                                        </p:tgtEl>
                                        <p:attrNameLst>
                                          <p:attrName>style.visibility</p:attrName>
                                        </p:attrNameLst>
                                      </p:cBhvr>
                                      <p:to>
                                        <p:strVal val="visible"/>
                                      </p:to>
                                    </p:set>
                                    <p:anim calcmode="lin" valueType="num">
                                      <p:cBhvr additive="base">
                                        <p:cTn id="37" dur="500" fill="hold"/>
                                        <p:tgtEl>
                                          <p:spTgt spid="1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391" t="-936" r="3787" b="31"/>
          <a:stretch/>
        </p:blipFill>
        <p:spPr>
          <a:xfrm>
            <a:off x="408520" y="404261"/>
            <a:ext cx="5916556" cy="5813659"/>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p:cNvSpPr txBox="1"/>
          <p:nvPr/>
        </p:nvSpPr>
        <p:spPr>
          <a:xfrm>
            <a:off x="6708809" y="1285296"/>
            <a:ext cx="2367814" cy="4051588"/>
          </a:xfrm>
          <a:prstGeom prst="rect">
            <a:avLst/>
          </a:prstGeom>
          <a:noFill/>
        </p:spPr>
        <p:txBody>
          <a:bodyPr wrap="square" rtlCol="0">
            <a:spAutoFit/>
          </a:bodyPr>
          <a:lstStyle/>
          <a:p>
            <a:r>
              <a:rPr lang="en-US" sz="3600" kern="1200" cap="all" dirty="0" smtClean="0">
                <a:blipFill>
                  <a:blip r:embed="rId3">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sym typeface="Georgia"/>
              </a:rPr>
              <a:t>Sensory Language and Vivid Verbs Make your descriptions come alive</a:t>
            </a:r>
            <a:endParaRPr lang="en-US" sz="2400" dirty="0">
              <a:latin typeface="Rockwell Condensed" panose="02060603050405020104" pitchFamily="18" charset="0"/>
            </a:endParaRPr>
          </a:p>
        </p:txBody>
      </p:sp>
    </p:spTree>
    <p:extLst>
      <p:ext uri="{BB962C8B-B14F-4D97-AF65-F5344CB8AC3E}">
        <p14:creationId xmlns:p14="http://schemas.microsoft.com/office/powerpoint/2010/main" val="298802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6739</TotalTime>
  <Words>1243</Words>
  <Application>Microsoft Office PowerPoint</Application>
  <PresentationFormat>On-screen Show (4:3)</PresentationFormat>
  <Paragraphs>73</Paragraphs>
  <Slides>13</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Noto Symbol</vt:lpstr>
      <vt:lpstr>MS PGothic</vt:lpstr>
      <vt:lpstr>Tw Cen MT Condensed</vt:lpstr>
      <vt:lpstr>Wingdings</vt:lpstr>
      <vt:lpstr>Rockwell Condensed</vt:lpstr>
      <vt:lpstr>Times New Roman</vt:lpstr>
      <vt:lpstr>Arial</vt:lpstr>
      <vt:lpstr>Segoe Script</vt:lpstr>
      <vt:lpstr>Rage Italic</vt:lpstr>
      <vt:lpstr>Georgia</vt:lpstr>
      <vt:lpstr>Verdana</vt:lpstr>
      <vt:lpstr>Elephant</vt:lpstr>
      <vt:lpstr>Rockwell</vt:lpstr>
      <vt:lpstr>Calibri</vt:lpstr>
      <vt:lpstr>IrisUPC</vt:lpstr>
      <vt:lpstr>Wood Type</vt:lpstr>
      <vt:lpstr>Music Reviews</vt:lpstr>
      <vt:lpstr>Arizona college and career ready standards</vt:lpstr>
      <vt:lpstr>the “Art” of the Music REview</vt:lpstr>
      <vt:lpstr>Some Thoughts on writing about music…</vt:lpstr>
      <vt:lpstr>Music Review Excerpt  Charles Mingus: The Jazz Workshop Concerts 1964-65</vt:lpstr>
      <vt:lpstr>Jazz Review by Whitney Balliett</vt:lpstr>
      <vt:lpstr>what creates vivid descriptive writing?</vt:lpstr>
      <vt:lpstr> Common Word Choice Mistakes</vt:lpstr>
      <vt:lpstr>PowerPoint Presentation</vt:lpstr>
      <vt:lpstr>Now Let’s listen and brainstorm…</vt:lpstr>
      <vt:lpstr>PowerPoint Presentation</vt:lpstr>
      <vt:lpstr>PowerPoint Presentation</vt:lpstr>
      <vt:lpstr>Final Assignment:   Music Review Explanatory Essay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Reviews</dc:title>
  <dc:creator>Rachel A Collay</dc:creator>
  <cp:lastModifiedBy>Rachel A Collay</cp:lastModifiedBy>
  <cp:revision>51</cp:revision>
  <dcterms:modified xsi:type="dcterms:W3CDTF">2017-01-17T04:45:10Z</dcterms:modified>
</cp:coreProperties>
</file>