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322" r:id="rId3"/>
    <p:sldId id="323" r:id="rId4"/>
    <p:sldId id="259" r:id="rId5"/>
    <p:sldId id="264" r:id="rId6"/>
    <p:sldId id="261" r:id="rId7"/>
    <p:sldId id="262" r:id="rId8"/>
    <p:sldId id="267" r:id="rId9"/>
    <p:sldId id="265" r:id="rId10"/>
    <p:sldId id="266" r:id="rId11"/>
    <p:sldId id="268" r:id="rId12"/>
    <p:sldId id="280" r:id="rId13"/>
    <p:sldId id="281" r:id="rId14"/>
    <p:sldId id="279" r:id="rId15"/>
    <p:sldId id="282" r:id="rId16"/>
    <p:sldId id="283" r:id="rId17"/>
    <p:sldId id="270" r:id="rId18"/>
    <p:sldId id="272" r:id="rId19"/>
    <p:sldId id="269" r:id="rId20"/>
    <p:sldId id="316" r:id="rId21"/>
    <p:sldId id="271" r:id="rId22"/>
    <p:sldId id="315" r:id="rId23"/>
    <p:sldId id="324" r:id="rId24"/>
    <p:sldId id="291" r:id="rId25"/>
    <p:sldId id="275" r:id="rId26"/>
    <p:sldId id="321" r:id="rId27"/>
    <p:sldId id="325" r:id="rId28"/>
    <p:sldId id="326" r:id="rId29"/>
    <p:sldId id="288" r:id="rId30"/>
    <p:sldId id="284" r:id="rId31"/>
    <p:sldId id="285" r:id="rId32"/>
    <p:sldId id="286" r:id="rId33"/>
    <p:sldId id="287" r:id="rId34"/>
    <p:sldId id="289" r:id="rId35"/>
    <p:sldId id="276" r:id="rId36"/>
    <p:sldId id="303" r:id="rId37"/>
    <p:sldId id="292" r:id="rId38"/>
    <p:sldId id="312" r:id="rId39"/>
    <p:sldId id="318" r:id="rId40"/>
    <p:sldId id="320" r:id="rId41"/>
    <p:sldId id="298" r:id="rId42"/>
    <p:sldId id="304" r:id="rId43"/>
    <p:sldId id="305" r:id="rId44"/>
    <p:sldId id="308" r:id="rId45"/>
    <p:sldId id="309" r:id="rId46"/>
    <p:sldId id="310" r:id="rId47"/>
    <p:sldId id="311" r:id="rId48"/>
    <p:sldId id="314" r:id="rId49"/>
    <p:sldId id="293" r:id="rId50"/>
    <p:sldId id="294" r:id="rId51"/>
    <p:sldId id="301" r:id="rId52"/>
    <p:sldId id="302" r:id="rId53"/>
    <p:sldId id="313" r:id="rId54"/>
    <p:sldId id="317" r:id="rId55"/>
    <p:sldId id="258" r:id="rId5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ECFF"/>
    <a:srgbClr val="E33535"/>
    <a:srgbClr val="E12B2B"/>
    <a:srgbClr val="E23232"/>
    <a:srgbClr val="E44040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20" y="-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printerSettings" Target="printerSettings/printerSettings1.bin"/><Relationship Id="rId58" Type="http://schemas.openxmlformats.org/officeDocument/2006/relationships/presProps" Target="presProps.xml"/><Relationship Id="rId59" Type="http://schemas.openxmlformats.org/officeDocument/2006/relationships/viewProps" Target="view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heme" Target="theme/theme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5DD03-F577-4AB9-B0B9-CAEFDDF226E2}" type="datetimeFigureOut">
              <a:rPr lang="en-US" smtClean="0"/>
              <a:t>9/17/14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90D2C-2519-45C3-9A0F-DD370285B1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8318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5DD03-F577-4AB9-B0B9-CAEFDDF226E2}" type="datetimeFigureOut">
              <a:rPr lang="en-US" smtClean="0"/>
              <a:t>9/17/14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90D2C-2519-45C3-9A0F-DD370285B1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849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5DD03-F577-4AB9-B0B9-CAEFDDF226E2}" type="datetimeFigureOut">
              <a:rPr lang="en-US" smtClean="0"/>
              <a:t>9/17/14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90D2C-2519-45C3-9A0F-DD370285B1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0438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5DD03-F577-4AB9-B0B9-CAEFDDF226E2}" type="datetimeFigureOut">
              <a:rPr lang="en-US" smtClean="0"/>
              <a:t>9/17/14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90D2C-2519-45C3-9A0F-DD370285B1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7872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5DD03-F577-4AB9-B0B9-CAEFDDF226E2}" type="datetimeFigureOut">
              <a:rPr lang="en-US" smtClean="0"/>
              <a:t>9/17/14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90D2C-2519-45C3-9A0F-DD370285B1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1757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5DD03-F577-4AB9-B0B9-CAEFDDF226E2}" type="datetimeFigureOut">
              <a:rPr lang="en-US" smtClean="0"/>
              <a:t>9/17/14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90D2C-2519-45C3-9A0F-DD370285B1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57202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5DD03-F577-4AB9-B0B9-CAEFDDF226E2}" type="datetimeFigureOut">
              <a:rPr lang="en-US" smtClean="0"/>
              <a:t>9/17/14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90D2C-2519-45C3-9A0F-DD370285B1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6515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5DD03-F577-4AB9-B0B9-CAEFDDF226E2}" type="datetimeFigureOut">
              <a:rPr lang="en-US" smtClean="0"/>
              <a:t>9/17/14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90D2C-2519-45C3-9A0F-DD370285B1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9653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5DD03-F577-4AB9-B0B9-CAEFDDF226E2}" type="datetimeFigureOut">
              <a:rPr lang="en-US" smtClean="0"/>
              <a:t>9/17/14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90D2C-2519-45C3-9A0F-DD370285B1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9394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5DD03-F577-4AB9-B0B9-CAEFDDF226E2}" type="datetimeFigureOut">
              <a:rPr lang="en-US" smtClean="0"/>
              <a:t>9/17/14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90D2C-2519-45C3-9A0F-DD370285B1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9230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5DD03-F577-4AB9-B0B9-CAEFDDF226E2}" type="datetimeFigureOut">
              <a:rPr lang="en-US" smtClean="0"/>
              <a:t>9/17/14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90D2C-2519-45C3-9A0F-DD370285B1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427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45DD03-F577-4AB9-B0B9-CAEFDDF226E2}" type="datetimeFigureOut">
              <a:rPr lang="en-US" smtClean="0"/>
              <a:t>9/17/14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90D2C-2519-45C3-9A0F-DD370285B1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522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45DD03-F577-4AB9-B0B9-CAEFDDF226E2}" type="datetimeFigureOut">
              <a:rPr lang="en-US" smtClean="0"/>
              <a:t>9/17/14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190D2C-2519-45C3-9A0F-DD370285B1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122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tiff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image" Target="../media/image17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19.jp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tiff"/><Relationship Id="rId3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tiff"/><Relationship Id="rId3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4" Type="http://schemas.openxmlformats.org/officeDocument/2006/relationships/image" Target="../media/image23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4" Type="http://schemas.openxmlformats.org/officeDocument/2006/relationships/image" Target="../media/image25.jp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4" Type="http://schemas.openxmlformats.org/officeDocument/2006/relationships/image" Target="../media/image27.jp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4" Type="http://schemas.openxmlformats.org/officeDocument/2006/relationships/image" Target="../media/image29.jp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tiff"/><Relationship Id="rId3" Type="http://schemas.openxmlformats.org/officeDocument/2006/relationships/image" Target="../media/image3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4" Type="http://schemas.openxmlformats.org/officeDocument/2006/relationships/image" Target="../media/image32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tiff"/><Relationship Id="rId3" Type="http://schemas.openxmlformats.org/officeDocument/2006/relationships/image" Target="../media/image3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4" Type="http://schemas.openxmlformats.org/officeDocument/2006/relationships/image" Target="../media/image35.jp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tiff"/><Relationship Id="rId3" Type="http://schemas.openxmlformats.org/officeDocument/2006/relationships/image" Target="../media/image36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tiff"/><Relationship Id="rId3" Type="http://schemas.openxmlformats.org/officeDocument/2006/relationships/image" Target="../media/image37.gi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4" Type="http://schemas.openxmlformats.org/officeDocument/2006/relationships/image" Target="../media/image39.jp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tif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tiff"/><Relationship Id="rId3" Type="http://schemas.openxmlformats.org/officeDocument/2006/relationships/image" Target="../media/image40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4" Type="http://schemas.openxmlformats.org/officeDocument/2006/relationships/image" Target="../media/image42.gi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4" Type="http://schemas.openxmlformats.org/officeDocument/2006/relationships/image" Target="../media/image44.gi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tif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tiff"/><Relationship Id="rId3" Type="http://schemas.openxmlformats.org/officeDocument/2006/relationships/image" Target="../media/image45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tiff"/><Relationship Id="rId3" Type="http://schemas.openxmlformats.org/officeDocument/2006/relationships/image" Target="../media/image46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tiff"/><Relationship Id="rId3" Type="http://schemas.openxmlformats.org/officeDocument/2006/relationships/image" Target="../media/image37.gi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tiff"/><Relationship Id="rId3" Type="http://schemas.openxmlformats.org/officeDocument/2006/relationships/image" Target="../media/image47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tiff"/><Relationship Id="rId3" Type="http://schemas.openxmlformats.org/officeDocument/2006/relationships/image" Target="../media/image48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tiff"/><Relationship Id="rId3" Type="http://schemas.openxmlformats.org/officeDocument/2006/relationships/image" Target="../media/image49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tiff"/><Relationship Id="rId3" Type="http://schemas.openxmlformats.org/officeDocument/2006/relationships/image" Target="../media/image3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tiff"/><Relationship Id="rId3" Type="http://schemas.openxmlformats.org/officeDocument/2006/relationships/image" Target="../media/image50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tiff"/><Relationship Id="rId3" Type="http://schemas.openxmlformats.org/officeDocument/2006/relationships/image" Target="../media/image51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tiff"/><Relationship Id="rId3" Type="http://schemas.openxmlformats.org/officeDocument/2006/relationships/image" Target="../media/image52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tiff"/><Relationship Id="rId3" Type="http://schemas.openxmlformats.org/officeDocument/2006/relationships/image" Target="../media/image53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tiff"/><Relationship Id="rId3" Type="http://schemas.openxmlformats.org/officeDocument/2006/relationships/image" Target="../media/image54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tiff"/><Relationship Id="rId3" Type="http://schemas.openxmlformats.org/officeDocument/2006/relationships/image" Target="../media/image55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4" Type="http://schemas.openxmlformats.org/officeDocument/2006/relationships/image" Target="../media/image57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tif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4" Type="http://schemas.openxmlformats.org/officeDocument/2006/relationships/image" Target="../media/image59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tif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tiff"/><Relationship Id="rId3" Type="http://schemas.openxmlformats.org/officeDocument/2006/relationships/hyperlink" Target="http://jazzfromatoz.mesaartscenter.com/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ollywoodreporter.com/heat-vision/sony-nabs-max-brooks-wwi-686887" TargetMode="External"/><Relationship Id="rId4" Type="http://schemas.openxmlformats.org/officeDocument/2006/relationships/hyperlink" Target="http://www.theatlantic.com/static/infocus/wwi/" TargetMode="External"/><Relationship Id="rId5" Type="http://schemas.openxmlformats.org/officeDocument/2006/relationships/hyperlink" Target="http://digital.films.com.ezproxy1.lib.asu.edu/PortalViewVideo.aspx?xtid=42057" TargetMode="External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4" Type="http://schemas.openxmlformats.org/officeDocument/2006/relationships/image" Target="../media/image5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tiff"/></Relationships>
</file>

<file path=ppt/slides/_rels/slide50.xml.rels><?xml version="1.0" encoding="UTF-8" standalone="yes"?>
<Relationships xmlns="http://schemas.openxmlformats.org/package/2006/relationships"><Relationship Id="rId11" Type="http://schemas.openxmlformats.org/officeDocument/2006/relationships/hyperlink" Target="http://www.loc.gov/collection/world-war-i-sheet-music/" TargetMode="External"/><Relationship Id="rId12" Type="http://schemas.openxmlformats.org/officeDocument/2006/relationships/hyperlink" Target="http://www.loc.gov/pictures/item/93503146/" TargetMode="External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tiff"/><Relationship Id="rId3" Type="http://schemas.openxmlformats.org/officeDocument/2006/relationships/hyperlink" Target="http://www.pbs.org/wnet/african-americans-many-rivers-to-cross/history/who-were-the-harlem-hellfighters/" TargetMode="External"/><Relationship Id="rId4" Type="http://schemas.openxmlformats.org/officeDocument/2006/relationships/hyperlink" Target="http://www.inmotionaame.org/gallery/?migration=8&amp;topic=99&amp;type=image" TargetMode="External"/><Relationship Id="rId5" Type="http://schemas.openxmlformats.org/officeDocument/2006/relationships/hyperlink" Target="http://exhibitions.nypl.org/africanaage/essay-world-war-i.html" TargetMode="External"/><Relationship Id="rId6" Type="http://schemas.openxmlformats.org/officeDocument/2006/relationships/hyperlink" Target="http://lcweb2.loc.gov/service/pnp/cph/3g0000/3g07000/3g07300/3g07389v.jpg" TargetMode="External"/><Relationship Id="rId7" Type="http://schemas.openxmlformats.org/officeDocument/2006/relationships/hyperlink" Target="http://www.loc.gov/rr/program/bib/dubois/" TargetMode="External"/><Relationship Id="rId8" Type="http://schemas.openxmlformats.org/officeDocument/2006/relationships/hyperlink" Target="http://blackhistorynow.com/asa-philip-randolph/" TargetMode="External"/><Relationship Id="rId9" Type="http://schemas.openxmlformats.org/officeDocument/2006/relationships/hyperlink" Target="http://www.theroot.com/articles/culture/2013/11/who_were_the_harlem_hellfighters.2.html" TargetMode="External"/><Relationship Id="rId10" Type="http://schemas.openxmlformats.org/officeDocument/2006/relationships/hyperlink" Target="http://ecx.images-amazon.com/images/I/51HBQSHC3DL.jpg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root.com/articles/culture/2013/11/who_were_the_harlem_hellfighters.2.html" TargetMode="External"/><Relationship Id="rId4" Type="http://schemas.openxmlformats.org/officeDocument/2006/relationships/hyperlink" Target="http://www.archives.gov/education/lessons/369th-infantry/" TargetMode="External"/><Relationship Id="rId5" Type="http://schemas.openxmlformats.org/officeDocument/2006/relationships/hyperlink" Target="http://exhibitions.nypl.org/africanaage/essay-world-war-i.html" TargetMode="External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tif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exhibitions.nypl.org/africanaage/essay-world-war-i.html" TargetMode="External"/><Relationship Id="rId4" Type="http://schemas.openxmlformats.org/officeDocument/2006/relationships/hyperlink" Target="http://www.archives.gov/education/lessons/369th-infantry/" TargetMode="External"/><Relationship Id="rId5" Type="http://schemas.openxmlformats.org/officeDocument/2006/relationships/hyperlink" Target="http://artsedge.kennedy-center.org/interactives/harlem/faces/blake_pop.html" TargetMode="External"/><Relationship Id="rId6" Type="http://schemas.openxmlformats.org/officeDocument/2006/relationships/hyperlink" Target="http://www.fofweb.com" TargetMode="External"/><Relationship Id="rId7" Type="http://schemas.openxmlformats.org/officeDocument/2006/relationships/hyperlink" Target="http://www.npr.org/2012/10/19/123385170/eubie-blake-on-piano-jazz" TargetMode="External"/><Relationship Id="rId8" Type="http://schemas.openxmlformats.org/officeDocument/2006/relationships/hyperlink" Target="http://lcweb2.loc.gov/diglib/ihas/loc.natlib.gottlieb.07951/enlarge.html?page=1&amp;size=1024&amp;from=default&amp;section=ver01" TargetMode="External"/><Relationship Id="rId9" Type="http://schemas.openxmlformats.org/officeDocument/2006/relationships/hyperlink" Target="http://www.last.fm/music/James+Reese+Europe/+images/405093" TargetMode="External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tif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tmuseum.org/toah/works-of-art/49.70.42" TargetMode="External"/><Relationship Id="rId4" Type="http://schemas.openxmlformats.org/officeDocument/2006/relationships/hyperlink" Target="http://www.moma.org/collection/browse_results.php?object_id=34169" TargetMode="External"/><Relationship Id="rId5" Type="http://schemas.openxmlformats.org/officeDocument/2006/relationships/hyperlink" Target="http://www.philamuseum.org/collections/permanent/46280.html" TargetMode="External"/><Relationship Id="rId6" Type="http://schemas.openxmlformats.org/officeDocument/2006/relationships/hyperlink" Target="http://www.loc.gov/pictures/resource/cph.3b49205/" TargetMode="External"/><Relationship Id="rId7" Type="http://schemas.openxmlformats.org/officeDocument/2006/relationships/hyperlink" Target="http://www.theatlantic.com/static/infocus/wwi/" TargetMode="External"/><Relationship Id="rId8" Type="http://schemas.openxmlformats.org/officeDocument/2006/relationships/hyperlink" Target="http://upload.wikimedia.org/wikipedia/commons/9/9b/Liberty_Memorial_2008.jpg" TargetMode="External"/><Relationship Id="rId9" Type="http://schemas.openxmlformats.org/officeDocument/2006/relationships/hyperlink" Target="http://www.arlingtoncemetery.mil/Explore-the-Cemetery/Tomb-of-the-Unknown-Soldier" TargetMode="External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.tif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.tif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4" Type="http://schemas.openxmlformats.org/officeDocument/2006/relationships/image" Target="../media/image7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jp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1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35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SOrnela\Desktop\JAtZ_red_Page_1.tif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486400"/>
            <a:ext cx="81786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ight Arrow 5"/>
          <p:cNvSpPr/>
          <p:nvPr/>
        </p:nvSpPr>
        <p:spPr>
          <a:xfrm rot="5400000" flipH="1">
            <a:off x="5524500" y="3238500"/>
            <a:ext cx="68580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CCECFF"/>
          </a:solidFill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 flipH="1">
            <a:off x="-228600" y="6265333"/>
            <a:ext cx="82296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CCECFF"/>
          </a:solidFill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 flipH="1">
            <a:off x="0" y="6477000"/>
            <a:ext cx="91440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99CCFF"/>
          </a:solidFill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 flipH="1">
            <a:off x="3429000" y="6324600"/>
            <a:ext cx="4572000" cy="381000"/>
          </a:xfrm>
          <a:prstGeom prst="rightArrow">
            <a:avLst>
              <a:gd name="adj1" fmla="val 48888"/>
              <a:gd name="adj2" fmla="val 116666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06562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>
                <a:latin typeface="Avenir Black"/>
                <a:cs typeface="Avenir Black"/>
              </a:rPr>
              <a:t>The Harlem Hellfighters:</a:t>
            </a:r>
            <a:br>
              <a:rPr lang="en-US" dirty="0" smtClean="0">
                <a:latin typeface="Avenir Black"/>
                <a:cs typeface="Avenir Black"/>
              </a:rPr>
            </a:br>
            <a:r>
              <a:rPr lang="en-US" dirty="0" smtClean="0">
                <a:latin typeface="Avenir Black"/>
                <a:cs typeface="Avenir Black"/>
              </a:rPr>
              <a:t>Modern War and Racism During The Great War</a:t>
            </a:r>
            <a:endParaRPr lang="en-US" dirty="0">
              <a:latin typeface="Avenir Black"/>
              <a:cs typeface="Avenir Black"/>
            </a:endParaRPr>
          </a:p>
        </p:txBody>
      </p:sp>
      <p:pic>
        <p:nvPicPr>
          <p:cNvPr id="15" name="Content Placeholder 14" descr="harlem_hellfighters_cover_art_a_p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503" r="-86503"/>
          <a:stretch>
            <a:fillRect/>
          </a:stretch>
        </p:blipFill>
        <p:spPr>
          <a:xfrm>
            <a:off x="1752600" y="1905000"/>
            <a:ext cx="8229600" cy="4297363"/>
          </a:xfrm>
        </p:spPr>
      </p:pic>
    </p:spTree>
    <p:extLst>
      <p:ext uri="{BB962C8B-B14F-4D97-AF65-F5344CB8AC3E}">
        <p14:creationId xmlns:p14="http://schemas.microsoft.com/office/powerpoint/2010/main" val="1217300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35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SOrnela\Desktop\JAtZ_red_Page_1.tif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486400"/>
            <a:ext cx="81786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ight Arrow 5"/>
          <p:cNvSpPr/>
          <p:nvPr/>
        </p:nvSpPr>
        <p:spPr>
          <a:xfrm rot="5400000" flipH="1">
            <a:off x="5524500" y="3238500"/>
            <a:ext cx="68580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CCECFF"/>
          </a:solidFill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 flipH="1">
            <a:off x="-228600" y="6265333"/>
            <a:ext cx="82296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CCECFF"/>
          </a:solidFill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 flipH="1">
            <a:off x="0" y="6477000"/>
            <a:ext cx="91440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99CCFF"/>
          </a:solidFill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 flipH="1">
            <a:off x="3429000" y="6324600"/>
            <a:ext cx="4572000" cy="381000"/>
          </a:xfrm>
          <a:prstGeom prst="rightArrow">
            <a:avLst>
              <a:gd name="adj1" fmla="val 48888"/>
              <a:gd name="adj2" fmla="val 116666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venir Black Oblique"/>
                <a:cs typeface="Avenir Black Oblique"/>
              </a:rPr>
              <a:t>The Machine Gun</a:t>
            </a:r>
            <a:endParaRPr lang="en-US" dirty="0">
              <a:latin typeface="Avenir Black Oblique"/>
              <a:cs typeface="Avenir Black Oblique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>
                <a:latin typeface="Avenir Black"/>
                <a:cs typeface="Avenir Black"/>
              </a:rPr>
              <a:t>German Machine Gunners Awaiting Russian Troops in Poland</a:t>
            </a:r>
            <a:endParaRPr lang="en-US" dirty="0">
              <a:latin typeface="Avenir Black"/>
              <a:cs typeface="Avenir Black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>
          <a:xfrm>
            <a:off x="4645025" y="1535112"/>
            <a:ext cx="4041775" cy="979487"/>
          </a:xfrm>
        </p:spPr>
        <p:txBody>
          <a:bodyPr>
            <a:noAutofit/>
          </a:bodyPr>
          <a:lstStyle/>
          <a:p>
            <a:r>
              <a:rPr lang="en-US" sz="1800" dirty="0" smtClean="0">
                <a:latin typeface="Avenir Black"/>
                <a:cs typeface="Avenir Black"/>
              </a:rPr>
              <a:t>“The most important thing about a machine-gun is that it is a machine.” </a:t>
            </a:r>
          </a:p>
          <a:p>
            <a:r>
              <a:rPr lang="en-US" sz="1600" dirty="0" smtClean="0">
                <a:latin typeface="Avenir Black"/>
                <a:cs typeface="Avenir Black"/>
              </a:rPr>
              <a:t>John Keegan, British historian</a:t>
            </a:r>
            <a:endParaRPr lang="en-US" sz="1600" dirty="0">
              <a:latin typeface="Avenir Black"/>
              <a:cs typeface="Avenir Black"/>
            </a:endParaRPr>
          </a:p>
        </p:txBody>
      </p:sp>
      <p:pic>
        <p:nvPicPr>
          <p:cNvPr id="16" name="Content Placeholder 15" descr="w_35 copy 2.jpg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879" b="-13879"/>
          <a:stretch>
            <a:fillRect/>
          </a:stretch>
        </p:blipFill>
        <p:spPr>
          <a:xfrm>
            <a:off x="457200" y="2057400"/>
            <a:ext cx="4040188" cy="3951288"/>
          </a:xfrm>
        </p:spPr>
      </p:pic>
      <p:pic>
        <p:nvPicPr>
          <p:cNvPr id="27" name="Content Placeholder 26" descr="w_14 copy.jpg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909" b="-16909"/>
          <a:stretch>
            <a:fillRect/>
          </a:stretch>
        </p:blipFill>
        <p:spPr>
          <a:xfrm>
            <a:off x="4648200" y="1981200"/>
            <a:ext cx="4041775" cy="3951288"/>
          </a:xfrm>
        </p:spPr>
      </p:pic>
    </p:spTree>
    <p:extLst>
      <p:ext uri="{BB962C8B-B14F-4D97-AF65-F5344CB8AC3E}">
        <p14:creationId xmlns:p14="http://schemas.microsoft.com/office/powerpoint/2010/main" val="1089977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35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SOrnela\Desktop\JAtZ_red_Page_1.tif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486400"/>
            <a:ext cx="81786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ight Arrow 5"/>
          <p:cNvSpPr/>
          <p:nvPr/>
        </p:nvSpPr>
        <p:spPr>
          <a:xfrm rot="5400000" flipH="1">
            <a:off x="5524500" y="3238500"/>
            <a:ext cx="68580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CCECFF"/>
          </a:solidFill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 flipH="1">
            <a:off x="-228600" y="6265333"/>
            <a:ext cx="82296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CCECFF"/>
          </a:solidFill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 flipH="1">
            <a:off x="0" y="6477000"/>
            <a:ext cx="91440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99CCFF"/>
          </a:solidFill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 flipH="1">
            <a:off x="3429000" y="6324600"/>
            <a:ext cx="4572000" cy="381000"/>
          </a:xfrm>
          <a:prstGeom prst="rightArrow">
            <a:avLst>
              <a:gd name="adj1" fmla="val 48888"/>
              <a:gd name="adj2" fmla="val 116666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venir Black Oblique"/>
                <a:cs typeface="Avenir Black Oblique"/>
              </a:rPr>
              <a:t>Trench Warfare</a:t>
            </a:r>
            <a:endParaRPr lang="en-US" dirty="0">
              <a:latin typeface="Avenir Black Oblique"/>
              <a:cs typeface="Avenir Black Oblique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Avenir Black"/>
                <a:cs typeface="Avenir Black"/>
              </a:rPr>
              <a:t>Barbed Wire Trench</a:t>
            </a:r>
            <a:endParaRPr lang="en-US" dirty="0">
              <a:latin typeface="Avenir Black"/>
              <a:cs typeface="Avenir Black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>
                <a:latin typeface="Avenir Black"/>
                <a:cs typeface="Avenir Black"/>
              </a:rPr>
              <a:t>British officer leading the way over the top</a:t>
            </a:r>
            <a:endParaRPr lang="en-US" dirty="0">
              <a:latin typeface="Avenir Black"/>
              <a:cs typeface="Avenir Black"/>
            </a:endParaRPr>
          </a:p>
        </p:txBody>
      </p:sp>
      <p:pic>
        <p:nvPicPr>
          <p:cNvPr id="23" name="Content Placeholder 22" descr="w_26.jpg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467" b="-20467"/>
          <a:stretch>
            <a:fillRect/>
          </a:stretch>
        </p:blipFill>
        <p:spPr>
          <a:xfrm>
            <a:off x="4648200" y="1600200"/>
            <a:ext cx="4041775" cy="3951288"/>
          </a:xfrm>
        </p:spPr>
      </p:pic>
      <p:pic>
        <p:nvPicPr>
          <p:cNvPr id="25" name="Content Placeholder 24" descr="w_40.jpg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1" r="1515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61016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35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SOrnela\Desktop\JAtZ_red_Page_1.tif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486400"/>
            <a:ext cx="81786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ight Arrow 5"/>
          <p:cNvSpPr/>
          <p:nvPr/>
        </p:nvSpPr>
        <p:spPr>
          <a:xfrm rot="5400000" flipH="1">
            <a:off x="5524500" y="3238500"/>
            <a:ext cx="68580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CCECFF"/>
          </a:solidFill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 flipH="1">
            <a:off x="-228600" y="6265333"/>
            <a:ext cx="82296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CCECFF"/>
          </a:solidFill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 flipH="1">
            <a:off x="0" y="6477000"/>
            <a:ext cx="91440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99CCFF"/>
          </a:solidFill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 flipH="1">
            <a:off x="3429000" y="6324600"/>
            <a:ext cx="4572000" cy="381000"/>
          </a:xfrm>
          <a:prstGeom prst="rightArrow">
            <a:avLst>
              <a:gd name="adj1" fmla="val 48888"/>
              <a:gd name="adj2" fmla="val 116666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Avenir Black Oblique"/>
                <a:cs typeface="Avenir Black Oblique"/>
              </a:rPr>
              <a:t>What is the impact of modern mechanized war?</a:t>
            </a:r>
            <a:endParaRPr lang="en-US" dirty="0">
              <a:latin typeface="Avenir Black Oblique"/>
              <a:cs typeface="Avenir Black Oblique"/>
            </a:endParaRPr>
          </a:p>
        </p:txBody>
      </p:sp>
      <p:pic>
        <p:nvPicPr>
          <p:cNvPr id="13" name="Content Placeholder 12" descr="w_37.jp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316" b="-35316"/>
          <a:stretch>
            <a:fillRect/>
          </a:stretch>
        </p:blipFill>
        <p:spPr/>
      </p:pic>
      <p:pic>
        <p:nvPicPr>
          <p:cNvPr id="5" name="Content Placeholder 4" descr="w_15.jpg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214" b="-2521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17714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35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SOrnela\Desktop\JAtZ_red_Page_1.tif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486400"/>
            <a:ext cx="81786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ight Arrow 5"/>
          <p:cNvSpPr/>
          <p:nvPr/>
        </p:nvSpPr>
        <p:spPr>
          <a:xfrm rot="5400000" flipH="1">
            <a:off x="5524500" y="3238500"/>
            <a:ext cx="68580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CCECFF"/>
          </a:solidFill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 flipH="1">
            <a:off x="-228600" y="6265333"/>
            <a:ext cx="82296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CCECFF"/>
          </a:solidFill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 flipH="1">
            <a:off x="0" y="6477000"/>
            <a:ext cx="91440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99CCFF"/>
          </a:solidFill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 flipH="1">
            <a:off x="3429000" y="6324600"/>
            <a:ext cx="4572000" cy="381000"/>
          </a:xfrm>
          <a:prstGeom prst="rightArrow">
            <a:avLst>
              <a:gd name="adj1" fmla="val 48888"/>
              <a:gd name="adj2" fmla="val 116666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venir Black Oblique"/>
                <a:cs typeface="Avenir Black Oblique"/>
              </a:rPr>
              <a:t>What is the impact on . . . </a:t>
            </a:r>
            <a:endParaRPr lang="en-US" dirty="0">
              <a:latin typeface="Avenir Black Oblique"/>
              <a:cs typeface="Avenir Black Obliqu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Avenir Black"/>
                <a:cs typeface="Avenir Black"/>
              </a:rPr>
              <a:t>War?</a:t>
            </a:r>
          </a:p>
          <a:p>
            <a:pPr marL="0" indent="0">
              <a:buNone/>
            </a:pPr>
            <a:endParaRPr lang="en-US" dirty="0" smtClean="0">
              <a:latin typeface="Avenir Black"/>
              <a:cs typeface="Avenir Black"/>
            </a:endParaRPr>
          </a:p>
          <a:p>
            <a:pPr marL="0" indent="0">
              <a:buNone/>
            </a:pPr>
            <a:r>
              <a:rPr lang="en-US" dirty="0" smtClean="0">
                <a:latin typeface="Avenir Black"/>
                <a:cs typeface="Avenir Black"/>
              </a:rPr>
              <a:t>The warriors?</a:t>
            </a:r>
          </a:p>
          <a:p>
            <a:pPr marL="0" indent="0">
              <a:buNone/>
            </a:pPr>
            <a:endParaRPr lang="en-US" dirty="0" smtClean="0">
              <a:latin typeface="Avenir Black"/>
              <a:cs typeface="Avenir Black"/>
            </a:endParaRPr>
          </a:p>
          <a:p>
            <a:pPr marL="0" indent="0">
              <a:buNone/>
            </a:pPr>
            <a:r>
              <a:rPr lang="en-US" dirty="0" smtClean="0">
                <a:latin typeface="Avenir Black"/>
                <a:cs typeface="Avenir Black"/>
              </a:rPr>
              <a:t>Society?</a:t>
            </a:r>
          </a:p>
          <a:p>
            <a:pPr marL="0" indent="0">
              <a:buNone/>
            </a:pPr>
            <a:endParaRPr lang="en-US" dirty="0" smtClean="0">
              <a:latin typeface="Avenir Black"/>
              <a:cs typeface="Avenir Black"/>
            </a:endParaRPr>
          </a:p>
          <a:p>
            <a:pPr marL="0" indent="0">
              <a:buNone/>
            </a:pPr>
            <a:r>
              <a:rPr lang="en-US" smtClean="0">
                <a:latin typeface="Avenir Black"/>
                <a:cs typeface="Avenir Black"/>
              </a:rPr>
              <a:t>Culture?</a:t>
            </a:r>
            <a:endParaRPr lang="en-US" dirty="0"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605894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35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SOrnela\Desktop\JAtZ_red_Page_1.tif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486400"/>
            <a:ext cx="81786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ight Arrow 5"/>
          <p:cNvSpPr/>
          <p:nvPr/>
        </p:nvSpPr>
        <p:spPr>
          <a:xfrm rot="5400000" flipH="1">
            <a:off x="5524500" y="3238500"/>
            <a:ext cx="68580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CCECFF"/>
          </a:solidFill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 flipH="1">
            <a:off x="-228600" y="6265333"/>
            <a:ext cx="82296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CCECFF"/>
          </a:solidFill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 flipH="1">
            <a:off x="0" y="6477000"/>
            <a:ext cx="91440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99CCFF"/>
          </a:solidFill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 flipH="1">
            <a:off x="3429000" y="6324600"/>
            <a:ext cx="4572000" cy="381000"/>
          </a:xfrm>
          <a:prstGeom prst="rightArrow">
            <a:avLst>
              <a:gd name="adj1" fmla="val 48888"/>
              <a:gd name="adj2" fmla="val 116666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Avenir Black Oblique"/>
                <a:cs typeface="Avenir Black Oblique"/>
              </a:rPr>
              <a:t>“The Arming of the Earth”</a:t>
            </a:r>
            <a:br>
              <a:rPr lang="en-US" dirty="0" smtClean="0">
                <a:latin typeface="Avenir Black Oblique"/>
                <a:cs typeface="Avenir Black Oblique"/>
              </a:rPr>
            </a:br>
            <a:r>
              <a:rPr lang="en-US" i="1" dirty="0" smtClean="0">
                <a:latin typeface="Avenir Black Oblique"/>
                <a:cs typeface="Avenir Black Oblique"/>
              </a:rPr>
              <a:t>A Walk Through the 20</a:t>
            </a:r>
            <a:r>
              <a:rPr lang="en-US" i="1" baseline="30000" dirty="0" smtClean="0">
                <a:latin typeface="Avenir Black Oblique"/>
                <a:cs typeface="Avenir Black Oblique"/>
              </a:rPr>
              <a:t>th</a:t>
            </a:r>
            <a:r>
              <a:rPr lang="en-US" i="1" dirty="0" smtClean="0">
                <a:latin typeface="Avenir Black Oblique"/>
                <a:cs typeface="Avenir Black Oblique"/>
              </a:rPr>
              <a:t> Century with Bill Moyers</a:t>
            </a:r>
            <a:endParaRPr lang="en-US" i="1" dirty="0">
              <a:latin typeface="Avenir Black Oblique"/>
              <a:cs typeface="Avenir Black Oblique"/>
            </a:endParaRPr>
          </a:p>
        </p:txBody>
      </p:sp>
      <p:pic>
        <p:nvPicPr>
          <p:cNvPr id="5" name="Content Placeholder 4" descr="w_27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076" r="-10076"/>
          <a:stretch>
            <a:fillRect/>
          </a:stretch>
        </p:blipFill>
        <p:spPr>
          <a:xfrm>
            <a:off x="457200" y="1828800"/>
            <a:ext cx="8229600" cy="4297363"/>
          </a:xfrm>
        </p:spPr>
      </p:pic>
    </p:spTree>
    <p:extLst>
      <p:ext uri="{BB962C8B-B14F-4D97-AF65-F5344CB8AC3E}">
        <p14:creationId xmlns:p14="http://schemas.microsoft.com/office/powerpoint/2010/main" val="2721548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35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SOrnela\Desktop\JAtZ_red_Page_1.tif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486400"/>
            <a:ext cx="81786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ight Arrow 5"/>
          <p:cNvSpPr/>
          <p:nvPr/>
        </p:nvSpPr>
        <p:spPr>
          <a:xfrm rot="5400000" flipH="1">
            <a:off x="5524500" y="3238500"/>
            <a:ext cx="68580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CCECFF"/>
          </a:solidFill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 flipH="1">
            <a:off x="-228600" y="6265333"/>
            <a:ext cx="82296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CCECFF"/>
          </a:solidFill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 flipH="1">
            <a:off x="0" y="6477000"/>
            <a:ext cx="91440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99CCFF"/>
          </a:solidFill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 flipH="1">
            <a:off x="3429000" y="6324600"/>
            <a:ext cx="4572000" cy="381000"/>
          </a:xfrm>
          <a:prstGeom prst="rightArrow">
            <a:avLst>
              <a:gd name="adj1" fmla="val 48888"/>
              <a:gd name="adj2" fmla="val 116666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 smtClean="0">
                <a:latin typeface="American Typewriter"/>
                <a:cs typeface="American Typewriter"/>
              </a:rPr>
              <a:t>Racism in the Ranks:</a:t>
            </a:r>
            <a:br>
              <a:rPr lang="en-US" sz="3200" b="1" dirty="0" smtClean="0">
                <a:latin typeface="American Typewriter"/>
                <a:cs typeface="American Typewriter"/>
              </a:rPr>
            </a:br>
            <a:r>
              <a:rPr lang="en-US" sz="3200" b="1" dirty="0" smtClean="0">
                <a:latin typeface="American Typewriter"/>
                <a:cs typeface="American Typewriter"/>
              </a:rPr>
              <a:t>Who Were the Harlem </a:t>
            </a:r>
            <a:r>
              <a:rPr lang="en-US" sz="3200" b="1" dirty="0" err="1" smtClean="0">
                <a:latin typeface="American Typewriter"/>
                <a:cs typeface="American Typewriter"/>
              </a:rPr>
              <a:t>Hellfighters</a:t>
            </a:r>
            <a:r>
              <a:rPr lang="en-US" sz="3200" b="1" dirty="0" smtClean="0">
                <a:latin typeface="American Typewriter"/>
                <a:cs typeface="American Typewriter"/>
              </a:rPr>
              <a:t>?</a:t>
            </a:r>
            <a:endParaRPr lang="en-US" sz="3200" b="1" dirty="0">
              <a:latin typeface="American Typewriter"/>
              <a:cs typeface="American Typewriter"/>
            </a:endParaRPr>
          </a:p>
        </p:txBody>
      </p:sp>
      <p:pic>
        <p:nvPicPr>
          <p:cNvPr id="13" name="Content Placeholder 12" descr="w_43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825" r="-188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768110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35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SOrnela\Desktop\JAtZ_red_Page_1.tif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486400"/>
            <a:ext cx="81786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ight Arrow 5"/>
          <p:cNvSpPr/>
          <p:nvPr/>
        </p:nvSpPr>
        <p:spPr>
          <a:xfrm rot="5400000" flipH="1">
            <a:off x="5524500" y="3238500"/>
            <a:ext cx="68580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CCECFF"/>
          </a:solidFill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 flipH="1">
            <a:off x="-228600" y="6265333"/>
            <a:ext cx="82296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CCECFF"/>
          </a:solidFill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 flipH="1">
            <a:off x="0" y="6477000"/>
            <a:ext cx="91440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99CCFF"/>
          </a:solidFill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 flipH="1">
            <a:off x="3429000" y="6324600"/>
            <a:ext cx="4572000" cy="381000"/>
          </a:xfrm>
          <a:prstGeom prst="rightArrow">
            <a:avLst>
              <a:gd name="adj1" fmla="val 48888"/>
              <a:gd name="adj2" fmla="val 116666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merican Typewriter"/>
                <a:cs typeface="American Typewriter"/>
              </a:rPr>
              <a:t>Pre-War Race Relations</a:t>
            </a:r>
            <a:endParaRPr lang="en-US" b="1" dirty="0">
              <a:latin typeface="American Typewriter"/>
              <a:cs typeface="American Typewriter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Jim Crow South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15" name="Content Placeholder 14" descr="index-1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157" b="-23157"/>
          <a:stretch>
            <a:fillRect/>
          </a:stretch>
        </p:blipFill>
        <p:spPr/>
      </p:pic>
      <p:pic>
        <p:nvPicPr>
          <p:cNvPr id="23" name="Content Placeholder 22" descr="1168431.jpg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339" r="-2033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3296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35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SOrnela\Desktop\JAtZ_red_Page_1.tif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486400"/>
            <a:ext cx="81786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ight Arrow 5"/>
          <p:cNvSpPr/>
          <p:nvPr/>
        </p:nvSpPr>
        <p:spPr>
          <a:xfrm rot="5400000" flipH="1">
            <a:off x="5524500" y="3238500"/>
            <a:ext cx="68580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CCECFF"/>
          </a:solidFill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 flipH="1">
            <a:off x="-228600" y="6265333"/>
            <a:ext cx="82296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CCECFF"/>
          </a:solidFill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 flipH="1">
            <a:off x="0" y="6477000"/>
            <a:ext cx="91440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99CCFF"/>
          </a:solidFill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 flipH="1">
            <a:off x="3429000" y="6324600"/>
            <a:ext cx="4572000" cy="381000"/>
          </a:xfrm>
          <a:prstGeom prst="rightArrow">
            <a:avLst>
              <a:gd name="adj1" fmla="val 48888"/>
              <a:gd name="adj2" fmla="val 116666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merican Typewriter"/>
                <a:cs typeface="American Typewriter"/>
              </a:rPr>
              <a:t>The Great Migration</a:t>
            </a:r>
            <a:endParaRPr lang="en-US" b="1" dirty="0">
              <a:latin typeface="American Typewriter"/>
              <a:cs typeface="American Typewriter"/>
            </a:endParaRPr>
          </a:p>
        </p:txBody>
      </p:sp>
      <p:pic>
        <p:nvPicPr>
          <p:cNvPr id="17" name="Content Placeholder 16" descr="1231425.jp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1579" b="-41579"/>
          <a:stretch>
            <a:fillRect/>
          </a:stretch>
        </p:blipFill>
        <p:spPr/>
      </p:pic>
      <p:pic>
        <p:nvPicPr>
          <p:cNvPr id="21" name="Content Placeholder 20" descr="1168439.jpg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923" b="-16923"/>
          <a:stretch>
            <a:fillRect/>
          </a:stretch>
        </p:blipFill>
        <p:spPr>
          <a:xfrm>
            <a:off x="4648200" y="1447800"/>
            <a:ext cx="4038600" cy="4525963"/>
          </a:xfrm>
        </p:spPr>
      </p:pic>
    </p:spTree>
    <p:extLst>
      <p:ext uri="{BB962C8B-B14F-4D97-AF65-F5344CB8AC3E}">
        <p14:creationId xmlns:p14="http://schemas.microsoft.com/office/powerpoint/2010/main" val="2127732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35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SOrnela\Desktop\JAtZ_red_Page_1.tif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486400"/>
            <a:ext cx="81786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ight Arrow 5"/>
          <p:cNvSpPr/>
          <p:nvPr/>
        </p:nvSpPr>
        <p:spPr>
          <a:xfrm rot="5400000" flipH="1">
            <a:off x="5524500" y="3238500"/>
            <a:ext cx="68580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CCECFF"/>
          </a:solidFill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 flipH="1">
            <a:off x="-228600" y="6265333"/>
            <a:ext cx="82296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CCECFF"/>
          </a:solidFill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 flipH="1">
            <a:off x="0" y="6477000"/>
            <a:ext cx="91440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99CCFF"/>
          </a:solidFill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 flipH="1">
            <a:off x="3429000" y="6324600"/>
            <a:ext cx="4572000" cy="381000"/>
          </a:xfrm>
          <a:prstGeom prst="rightArrow">
            <a:avLst>
              <a:gd name="adj1" fmla="val 48888"/>
              <a:gd name="adj2" fmla="val 116666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smtClean="0">
                <a:latin typeface="American Typewriter"/>
                <a:cs typeface="American Typewriter"/>
              </a:rPr>
              <a:t>Segregation and Discrimination Continued in Northern Cities</a:t>
            </a:r>
            <a:endParaRPr lang="en-US" sz="3200" b="1" dirty="0">
              <a:latin typeface="American Typewriter"/>
              <a:cs typeface="American Typewriter"/>
            </a:endParaRPr>
          </a:p>
        </p:txBody>
      </p:sp>
      <p:pic>
        <p:nvPicPr>
          <p:cNvPr id="10" name="Content Placeholder 9" descr="index-2.jp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672" b="-22672"/>
          <a:stretch>
            <a:fillRect/>
          </a:stretch>
        </p:blipFill>
        <p:spPr/>
      </p:pic>
      <p:pic>
        <p:nvPicPr>
          <p:cNvPr id="13" name="Content Placeholder 12" descr="index-22.jpg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182" b="-261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17332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35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SOrnela\Desktop\JAtZ_red_Page_1.tif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486400"/>
            <a:ext cx="81786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ight Arrow 5"/>
          <p:cNvSpPr/>
          <p:nvPr/>
        </p:nvSpPr>
        <p:spPr>
          <a:xfrm rot="5400000" flipH="1">
            <a:off x="5524500" y="3238500"/>
            <a:ext cx="68580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CCECFF"/>
          </a:solidFill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 flipH="1">
            <a:off x="-228600" y="6265333"/>
            <a:ext cx="82296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CCECFF"/>
          </a:solidFill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 flipH="1">
            <a:off x="0" y="6477000"/>
            <a:ext cx="91440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99CCFF"/>
          </a:solidFill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 flipH="1">
            <a:off x="3429000" y="6324600"/>
            <a:ext cx="4572000" cy="381000"/>
          </a:xfrm>
          <a:prstGeom prst="rightArrow">
            <a:avLst>
              <a:gd name="adj1" fmla="val 48888"/>
              <a:gd name="adj2" fmla="val 116666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American Typewriter"/>
                <a:cs typeface="American Typewriter"/>
              </a:rPr>
              <a:t>The United States Military: </a:t>
            </a:r>
            <a:br>
              <a:rPr lang="en-US" b="1" dirty="0" smtClean="0">
                <a:latin typeface="American Typewriter"/>
                <a:cs typeface="American Typewriter"/>
              </a:rPr>
            </a:br>
            <a:r>
              <a:rPr lang="en-US" b="1" dirty="0" smtClean="0">
                <a:latin typeface="American Typewriter"/>
                <a:cs typeface="American Typewriter"/>
              </a:rPr>
              <a:t>Segregated and Discriminatory</a:t>
            </a:r>
            <a:endParaRPr lang="en-US" b="1" dirty="0">
              <a:latin typeface="American Typewriter"/>
              <a:cs typeface="American Typewriter"/>
            </a:endParaRPr>
          </a:p>
        </p:txBody>
      </p:sp>
      <p:pic>
        <p:nvPicPr>
          <p:cNvPr id="10" name="Content Placeholder 9" descr="18scja.jp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334" b="-18334"/>
          <a:stretch>
            <a:fillRect/>
          </a:stretch>
        </p:blipFill>
        <p:spPr>
          <a:xfrm>
            <a:off x="457200" y="1447800"/>
            <a:ext cx="4038600" cy="4525963"/>
          </a:xfrm>
        </p:spPr>
      </p:pic>
      <p:pic>
        <p:nvPicPr>
          <p:cNvPr id="11" name="Content Placeholder 10" descr="22scja.jpg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035" b="-19035"/>
          <a:stretch>
            <a:fillRect/>
          </a:stretch>
        </p:blipFill>
        <p:spPr>
          <a:xfrm>
            <a:off x="4648200" y="1447800"/>
            <a:ext cx="4038600" cy="4525963"/>
          </a:xfrm>
        </p:spPr>
      </p:pic>
    </p:spTree>
    <p:extLst>
      <p:ext uri="{BB962C8B-B14F-4D97-AF65-F5344CB8AC3E}">
        <p14:creationId xmlns:p14="http://schemas.microsoft.com/office/powerpoint/2010/main" val="1075955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35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SOrnela\Desktop\JAtZ_red_Page_1.tif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486400"/>
            <a:ext cx="81786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ight Arrow 5"/>
          <p:cNvSpPr/>
          <p:nvPr/>
        </p:nvSpPr>
        <p:spPr>
          <a:xfrm rot="5400000" flipH="1">
            <a:off x="5524500" y="3238500"/>
            <a:ext cx="68580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CCECFF"/>
          </a:solidFill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 flipH="1">
            <a:off x="-228600" y="6265333"/>
            <a:ext cx="82296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CCECFF"/>
          </a:solidFill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 flipH="1">
            <a:off x="0" y="6477000"/>
            <a:ext cx="91440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99CCFF"/>
          </a:solidFill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 flipH="1">
            <a:off x="3429000" y="6324600"/>
            <a:ext cx="4572000" cy="381000"/>
          </a:xfrm>
          <a:prstGeom prst="rightArrow">
            <a:avLst>
              <a:gd name="adj1" fmla="val 48888"/>
              <a:gd name="adj2" fmla="val 116666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>
                <a:latin typeface="Avenir Black"/>
                <a:cs typeface="Avenir Black"/>
              </a:rPr>
              <a:t/>
            </a:r>
            <a:br>
              <a:rPr lang="en-US" sz="3600" dirty="0" smtClean="0">
                <a:latin typeface="Avenir Black"/>
                <a:cs typeface="Avenir Black"/>
              </a:rPr>
            </a:br>
            <a:r>
              <a:rPr lang="en-US" sz="3600" dirty="0" smtClean="0">
                <a:latin typeface="Avenir Black"/>
                <a:cs typeface="Avenir Black"/>
              </a:rPr>
              <a:t>Jazz from A to Z Educator Workshops: </a:t>
            </a:r>
            <a:r>
              <a:rPr lang="en-US" sz="4000" dirty="0" smtClean="0">
                <a:latin typeface="Avenir Black"/>
                <a:cs typeface="Avenir Black"/>
              </a:rPr>
              <a:t>Initial Outcome</a:t>
            </a:r>
            <a:endParaRPr lang="en-US" sz="4000" dirty="0">
              <a:latin typeface="Avenir Black"/>
              <a:cs typeface="Avenir Blac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Teachers will compose lesson plans integrating </a:t>
            </a:r>
            <a:r>
              <a:rPr lang="en-US" i="1" dirty="0" smtClean="0"/>
              <a:t>Jazz from A to Z </a:t>
            </a:r>
            <a:r>
              <a:rPr lang="en-US" dirty="0" smtClean="0"/>
              <a:t>content, resources and strategies that elevate students’ cultural knowledge and historical thinking skills in American/World history classes.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3331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35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SOrnela\Desktop\JAtZ_red_Page_1.tif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486400"/>
            <a:ext cx="81786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ight Arrow 5"/>
          <p:cNvSpPr/>
          <p:nvPr/>
        </p:nvSpPr>
        <p:spPr>
          <a:xfrm rot="5400000" flipH="1">
            <a:off x="5524500" y="3238500"/>
            <a:ext cx="68580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CCECFF"/>
          </a:solidFill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 flipH="1">
            <a:off x="-228600" y="6265333"/>
            <a:ext cx="82296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CCECFF"/>
          </a:solidFill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 flipH="1">
            <a:off x="0" y="6477000"/>
            <a:ext cx="91440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99CCFF"/>
          </a:solidFill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 flipH="1">
            <a:off x="3429000" y="6324600"/>
            <a:ext cx="4572000" cy="381000"/>
          </a:xfrm>
          <a:prstGeom prst="rightArrow">
            <a:avLst>
              <a:gd name="adj1" fmla="val 48888"/>
              <a:gd name="adj2" fmla="val 116666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merican Typewriter"/>
                <a:cs typeface="American Typewriter"/>
              </a:rPr>
              <a:t>Woodrow Wilson</a:t>
            </a:r>
            <a:endParaRPr lang="en-US" b="1" dirty="0">
              <a:latin typeface="American Typewriter"/>
              <a:cs typeface="American Typewriter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>
                <a:latin typeface="American Typewriter"/>
                <a:cs typeface="American Typewriter"/>
              </a:rPr>
              <a:t>“The world must be made safe for democracy.”</a:t>
            </a:r>
            <a:endParaRPr lang="en-US" dirty="0">
              <a:latin typeface="American Typewriter"/>
              <a:cs typeface="American Typewriter"/>
            </a:endParaRPr>
          </a:p>
        </p:txBody>
      </p:sp>
      <p:pic>
        <p:nvPicPr>
          <p:cNvPr id="12" name="Content Placeholder 11" descr="3g07389v.jpg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4" t="10503" r="14014" b="9755"/>
          <a:stretch/>
        </p:blipFill>
        <p:spPr>
          <a:xfrm>
            <a:off x="5374496" y="2075599"/>
            <a:ext cx="2602061" cy="3609067"/>
          </a:xfrm>
        </p:spPr>
      </p:pic>
    </p:spTree>
    <p:extLst>
      <p:ext uri="{BB962C8B-B14F-4D97-AF65-F5344CB8AC3E}">
        <p14:creationId xmlns:p14="http://schemas.microsoft.com/office/powerpoint/2010/main" val="991179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35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SOrnela\Desktop\JAtZ_red_Page_1.tif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486400"/>
            <a:ext cx="81786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ight Arrow 5"/>
          <p:cNvSpPr/>
          <p:nvPr/>
        </p:nvSpPr>
        <p:spPr>
          <a:xfrm rot="5400000" flipH="1">
            <a:off x="5524500" y="3238500"/>
            <a:ext cx="68580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CCECFF"/>
          </a:solidFill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 flipH="1">
            <a:off x="-228600" y="6265333"/>
            <a:ext cx="82296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CCECFF"/>
          </a:solidFill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 flipH="1">
            <a:off x="0" y="6477000"/>
            <a:ext cx="91440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99CCFF"/>
          </a:solidFill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 flipH="1">
            <a:off x="3429000" y="6324600"/>
            <a:ext cx="4572000" cy="381000"/>
          </a:xfrm>
          <a:prstGeom prst="rightArrow">
            <a:avLst>
              <a:gd name="adj1" fmla="val 48888"/>
              <a:gd name="adj2" fmla="val 116666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American Typewriter"/>
                <a:cs typeface="American Typewriter"/>
              </a:rPr>
              <a:t>Mobilization For War:</a:t>
            </a:r>
            <a:br>
              <a:rPr lang="en-US" b="1" dirty="0" smtClean="0">
                <a:latin typeface="American Typewriter"/>
                <a:cs typeface="American Typewriter"/>
              </a:rPr>
            </a:br>
            <a:r>
              <a:rPr lang="en-US" b="1" dirty="0" smtClean="0">
                <a:latin typeface="American Typewriter"/>
                <a:cs typeface="American Typewriter"/>
              </a:rPr>
              <a:t>Black Leaders Respond</a:t>
            </a:r>
            <a:endParaRPr lang="en-US" b="1" dirty="0">
              <a:latin typeface="American Typewriter"/>
              <a:cs typeface="American Typewriter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W.E.B. DuBois</a:t>
            </a:r>
            <a:endParaRPr lang="en-US" dirty="0"/>
          </a:p>
        </p:txBody>
      </p:sp>
      <p:pic>
        <p:nvPicPr>
          <p:cNvPr id="12" name="Content Placeholder 11" descr="640px-WEB_DuBois_1918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22" r="-16622"/>
          <a:stretch>
            <a:fillRect/>
          </a:stretch>
        </p:blipFill>
        <p:spPr/>
      </p:pic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A.Philip Randolph</a:t>
            </a:r>
            <a:endParaRPr lang="en-US" dirty="0"/>
          </a:p>
        </p:txBody>
      </p:sp>
      <p:pic>
        <p:nvPicPr>
          <p:cNvPr id="13" name="Content Placeholder 12" descr="randolphP_edited-3-206x300.jpg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483" r="-2448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97897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35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SOrnela\Desktop\JAtZ_red_Page_1.tif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486400"/>
            <a:ext cx="81786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ight Arrow 5"/>
          <p:cNvSpPr/>
          <p:nvPr/>
        </p:nvSpPr>
        <p:spPr>
          <a:xfrm rot="5400000" flipH="1">
            <a:off x="5524500" y="3238500"/>
            <a:ext cx="68580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CCECFF"/>
          </a:solidFill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 flipH="1">
            <a:off x="-228600" y="6265333"/>
            <a:ext cx="82296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CCECFF"/>
          </a:solidFill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 flipH="1">
            <a:off x="0" y="6477000"/>
            <a:ext cx="91440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99CCFF"/>
          </a:solidFill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 flipH="1">
            <a:off x="3429000" y="6324600"/>
            <a:ext cx="4572000" cy="381000"/>
          </a:xfrm>
          <a:prstGeom prst="rightArrow">
            <a:avLst>
              <a:gd name="adj1" fmla="val 48888"/>
              <a:gd name="adj2" fmla="val 116666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merican Typewriter"/>
                <a:cs typeface="American Typewriter"/>
              </a:rPr>
              <a:t>W.E.B. </a:t>
            </a:r>
            <a:r>
              <a:rPr lang="en-US" b="1" dirty="0" err="1" smtClean="0">
                <a:latin typeface="American Typewriter"/>
                <a:cs typeface="American Typewriter"/>
              </a:rPr>
              <a:t>DuBois</a:t>
            </a:r>
            <a:endParaRPr lang="en-US" b="1" dirty="0">
              <a:latin typeface="American Typewriter"/>
              <a:cs typeface="American Typewriter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b="1" dirty="0" smtClean="0">
                <a:latin typeface="American Typewriter"/>
                <a:cs typeface="American Typewriter"/>
              </a:rPr>
              <a:t>“Close Ranks”</a:t>
            </a:r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i="1" dirty="0" smtClean="0">
                <a:latin typeface="American Typewriter"/>
                <a:cs typeface="American Typewriter"/>
              </a:rPr>
              <a:t>Let us while this war lasts, forget our special grievances and close our ranks shoulder to shoulder with our white fellow citizens and the allied nations fighting for democracy.</a:t>
            </a:r>
            <a:endParaRPr lang="en-US" i="1" dirty="0">
              <a:latin typeface="American Typewriter"/>
              <a:cs typeface="American Typewriter"/>
            </a:endParaRPr>
          </a:p>
        </p:txBody>
      </p:sp>
    </p:spTree>
    <p:extLst>
      <p:ext uri="{BB962C8B-B14F-4D97-AF65-F5344CB8AC3E}">
        <p14:creationId xmlns:p14="http://schemas.microsoft.com/office/powerpoint/2010/main" val="3360938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35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SOrnela\Desktop\JAtZ_red_Page_1.tif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486400"/>
            <a:ext cx="81786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ight Arrow 5"/>
          <p:cNvSpPr/>
          <p:nvPr/>
        </p:nvSpPr>
        <p:spPr>
          <a:xfrm rot="5400000" flipH="1">
            <a:off x="5524500" y="3238500"/>
            <a:ext cx="68580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CCECFF"/>
          </a:solidFill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 flipH="1">
            <a:off x="-228600" y="6265333"/>
            <a:ext cx="82296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CCECFF"/>
          </a:solidFill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 flipH="1">
            <a:off x="0" y="6477000"/>
            <a:ext cx="91440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99CCFF"/>
          </a:solidFill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 flipH="1">
            <a:off x="3429000" y="6324600"/>
            <a:ext cx="4572000" cy="381000"/>
          </a:xfrm>
          <a:prstGeom prst="rightArrow">
            <a:avLst>
              <a:gd name="adj1" fmla="val 48888"/>
              <a:gd name="adj2" fmla="val 116666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3600" b="1" dirty="0" smtClean="0">
                <a:latin typeface="American Typewriter"/>
                <a:cs typeface="American Typewriter"/>
              </a:rPr>
              <a:t>The </a:t>
            </a:r>
            <a:r>
              <a:rPr lang="en-US" sz="3600" b="1" i="1" dirty="0" smtClean="0">
                <a:latin typeface="American Typewriter"/>
                <a:cs typeface="American Typewriter"/>
              </a:rPr>
              <a:t>Messenger</a:t>
            </a:r>
            <a:r>
              <a:rPr lang="en-US" sz="3600" b="1" dirty="0" smtClean="0">
                <a:latin typeface="American Typewriter"/>
                <a:cs typeface="American Typewriter"/>
              </a:rPr>
              <a:t/>
            </a:r>
            <a:br>
              <a:rPr lang="en-US" sz="3600" b="1" dirty="0" smtClean="0">
                <a:latin typeface="American Typewriter"/>
                <a:cs typeface="American Typewriter"/>
              </a:rPr>
            </a:br>
            <a:r>
              <a:rPr lang="en-US" sz="3600" b="1" dirty="0" smtClean="0">
                <a:latin typeface="American Typewriter"/>
                <a:cs typeface="American Typewriter"/>
              </a:rPr>
              <a:t>Chandler Owen and A. Philip Randolph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16" name="Content Placeholder 15" descr="51HBQSHC3DL.jp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642" r="-20642"/>
          <a:stretch>
            <a:fillRect/>
          </a:stretch>
        </p:blipFill>
        <p:spPr/>
      </p:pic>
      <p:sp>
        <p:nvSpPr>
          <p:cNvPr id="15" name="Content Placeholder 1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>
                <a:latin typeface="American Typewriter"/>
                <a:cs typeface="American Typewriter"/>
              </a:rPr>
              <a:t>“Patriotism has no appeal for us; </a:t>
            </a:r>
          </a:p>
          <a:p>
            <a:pPr marL="0" indent="0" algn="ctr">
              <a:buNone/>
            </a:pPr>
            <a:r>
              <a:rPr lang="en-US" dirty="0" smtClean="0">
                <a:latin typeface="American Typewriter"/>
                <a:cs typeface="American Typewriter"/>
              </a:rPr>
              <a:t>justice has.”</a:t>
            </a:r>
            <a:endParaRPr lang="en-US" dirty="0">
              <a:latin typeface="American Typewriter"/>
              <a:cs typeface="American Typewriter"/>
            </a:endParaRPr>
          </a:p>
        </p:txBody>
      </p:sp>
    </p:spTree>
    <p:extLst>
      <p:ext uri="{BB962C8B-B14F-4D97-AF65-F5344CB8AC3E}">
        <p14:creationId xmlns:p14="http://schemas.microsoft.com/office/powerpoint/2010/main" val="3312870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35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SOrnela\Desktop\JAtZ_red_Page_1.tif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486400"/>
            <a:ext cx="81786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ight Arrow 5"/>
          <p:cNvSpPr/>
          <p:nvPr/>
        </p:nvSpPr>
        <p:spPr>
          <a:xfrm rot="5400000" flipH="1">
            <a:off x="5524500" y="3238500"/>
            <a:ext cx="68580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CCECFF"/>
          </a:solidFill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 flipH="1">
            <a:off x="-228600" y="6265333"/>
            <a:ext cx="82296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CCECFF"/>
          </a:solidFill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 flipH="1">
            <a:off x="0" y="6477000"/>
            <a:ext cx="91440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99CCFF"/>
          </a:solidFill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 flipH="1">
            <a:off x="3429000" y="6324600"/>
            <a:ext cx="4572000" cy="381000"/>
          </a:xfrm>
          <a:prstGeom prst="rightArrow">
            <a:avLst>
              <a:gd name="adj1" fmla="val 48888"/>
              <a:gd name="adj2" fmla="val 116666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>
                <a:latin typeface="American Typewriter"/>
                <a:cs typeface="American Typewriter"/>
              </a:rPr>
              <a:t>The Black Community Responds</a:t>
            </a:r>
            <a:endParaRPr lang="en-US" sz="3600" b="1" dirty="0">
              <a:latin typeface="American Typewriter"/>
              <a:cs typeface="American Typewriter"/>
            </a:endParaRPr>
          </a:p>
        </p:txBody>
      </p:sp>
      <p:pic>
        <p:nvPicPr>
          <p:cNvPr id="11" name="Content Placeholder 10" descr="18640v-1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77" r="-5177"/>
          <a:stretch>
            <a:fillRect/>
          </a:stretch>
        </p:blipFill>
        <p:spPr>
          <a:xfrm>
            <a:off x="3962400" y="1371600"/>
            <a:ext cx="4038600" cy="4525963"/>
          </a:xfrm>
        </p:spPr>
      </p:pic>
      <p:pic>
        <p:nvPicPr>
          <p:cNvPr id="5" name="Content Placeholder 4" descr="1228870.jpg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3485" b="-33485"/>
          <a:stretch>
            <a:fillRect/>
          </a:stretch>
        </p:blipFill>
        <p:spPr>
          <a:xfrm>
            <a:off x="0" y="1600200"/>
            <a:ext cx="4038600" cy="4525963"/>
          </a:xfrm>
        </p:spPr>
      </p:pic>
    </p:spTree>
    <p:extLst>
      <p:ext uri="{BB962C8B-B14F-4D97-AF65-F5344CB8AC3E}">
        <p14:creationId xmlns:p14="http://schemas.microsoft.com/office/powerpoint/2010/main" val="4101681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35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SOrnela\Desktop\JAtZ_red_Page_1.tif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486400"/>
            <a:ext cx="81786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ight Arrow 5"/>
          <p:cNvSpPr/>
          <p:nvPr/>
        </p:nvSpPr>
        <p:spPr>
          <a:xfrm rot="5400000" flipH="1">
            <a:off x="5524500" y="3238500"/>
            <a:ext cx="68580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CCECFF"/>
          </a:solidFill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 flipH="1">
            <a:off x="-228600" y="6265333"/>
            <a:ext cx="82296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CCECFF"/>
          </a:solidFill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 flipH="1">
            <a:off x="0" y="6477000"/>
            <a:ext cx="91440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99CCFF"/>
          </a:solidFill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 flipH="1">
            <a:off x="3429000" y="6324600"/>
            <a:ext cx="4572000" cy="381000"/>
          </a:xfrm>
          <a:prstGeom prst="rightArrow">
            <a:avLst>
              <a:gd name="adj1" fmla="val 48888"/>
              <a:gd name="adj2" fmla="val 116666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merican Typewriter"/>
                <a:cs typeface="American Typewriter"/>
              </a:rPr>
              <a:t>Shipping Out</a:t>
            </a:r>
            <a:endParaRPr lang="en-US" b="1" dirty="0">
              <a:latin typeface="American Typewriter"/>
              <a:cs typeface="American Typewriter"/>
            </a:endParaRPr>
          </a:p>
        </p:txBody>
      </p:sp>
      <p:pic>
        <p:nvPicPr>
          <p:cNvPr id="5" name="Content Placeholder 4" descr="1953555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823" r="-1682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07534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35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SOrnela\Desktop\JAtZ_red_Page_1.tif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486400"/>
            <a:ext cx="81786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ight Arrow 5"/>
          <p:cNvSpPr/>
          <p:nvPr/>
        </p:nvSpPr>
        <p:spPr>
          <a:xfrm rot="5400000" flipH="1">
            <a:off x="5524500" y="3238500"/>
            <a:ext cx="68580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CCECFF"/>
          </a:solidFill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 flipH="1">
            <a:off x="-228600" y="6265333"/>
            <a:ext cx="82296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CCECFF"/>
          </a:solidFill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 flipH="1">
            <a:off x="0" y="6477000"/>
            <a:ext cx="91440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99CCFF"/>
          </a:solidFill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 flipH="1">
            <a:off x="3429000" y="6324600"/>
            <a:ext cx="4572000" cy="381000"/>
          </a:xfrm>
          <a:prstGeom prst="rightArrow">
            <a:avLst>
              <a:gd name="adj1" fmla="val 48888"/>
              <a:gd name="adj2" fmla="val 116666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>
                <a:latin typeface="American Typewriter"/>
                <a:cs typeface="American Typewriter"/>
              </a:rPr>
              <a:t>Black Servicemen: By the Numbers</a:t>
            </a:r>
            <a:endParaRPr lang="en-US" sz="2800" b="1" dirty="0">
              <a:latin typeface="American Typewriter"/>
              <a:cs typeface="American Typewriter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2.3 million registered</a:t>
            </a:r>
          </a:p>
          <a:p>
            <a:r>
              <a:rPr lang="en-US" dirty="0" smtClean="0"/>
              <a:t>375,000 served</a:t>
            </a:r>
          </a:p>
          <a:p>
            <a:r>
              <a:rPr lang="en-US" dirty="0" smtClean="0"/>
              <a:t>200,000 shipped overseas</a:t>
            </a:r>
          </a:p>
          <a:p>
            <a:r>
              <a:rPr lang="en-US" dirty="0" smtClean="0"/>
              <a:t>42,000 serve as combat troops</a:t>
            </a:r>
          </a:p>
          <a:p>
            <a:r>
              <a:rPr lang="en-US" dirty="0" smtClean="0"/>
              <a:t>639 receive commissions</a:t>
            </a:r>
          </a:p>
          <a:p>
            <a:r>
              <a:rPr lang="en-US" dirty="0" smtClean="0"/>
              <a:t>191 days of combat</a:t>
            </a:r>
          </a:p>
          <a:p>
            <a:r>
              <a:rPr lang="en-US" dirty="0" smtClean="0"/>
              <a:t>93</a:t>
            </a:r>
            <a:r>
              <a:rPr lang="en-US" baseline="30000" dirty="0" smtClean="0"/>
              <a:t>rd</a:t>
            </a:r>
            <a:r>
              <a:rPr lang="en-US" dirty="0" smtClean="0"/>
              <a:t> Division under French control</a:t>
            </a:r>
          </a:p>
          <a:p>
            <a:r>
              <a:rPr lang="en-US" dirty="0" smtClean="0"/>
              <a:t>3 units of 93</a:t>
            </a:r>
            <a:r>
              <a:rPr lang="en-US" baseline="30000" dirty="0" smtClean="0"/>
              <a:t>rd</a:t>
            </a:r>
            <a:r>
              <a:rPr lang="en-US" dirty="0" smtClean="0"/>
              <a:t> receive Croix de Guerre (369</a:t>
            </a:r>
            <a:r>
              <a:rPr lang="en-US" baseline="30000" dirty="0" smtClean="0"/>
              <a:t>th</a:t>
            </a:r>
            <a:r>
              <a:rPr lang="en-US" dirty="0" smtClean="0"/>
              <a:t>, 370</a:t>
            </a:r>
            <a:r>
              <a:rPr lang="en-US" baseline="30000" dirty="0" smtClean="0"/>
              <a:t>th</a:t>
            </a:r>
            <a:r>
              <a:rPr lang="en-US" dirty="0" smtClean="0"/>
              <a:t>, 372</a:t>
            </a:r>
            <a:r>
              <a:rPr lang="en-US" baseline="30000" dirty="0" smtClean="0"/>
              <a:t>nd</a:t>
            </a:r>
            <a:r>
              <a:rPr lang="en-US" dirty="0" smtClean="0"/>
              <a:t>)</a:t>
            </a:r>
          </a:p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2 Americans to receive Croix de Guerre were African Americans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765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35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SOrnela\Desktop\JAtZ_red_Page_1.tif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486400"/>
            <a:ext cx="81786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ight Arrow 5"/>
          <p:cNvSpPr/>
          <p:nvPr/>
        </p:nvSpPr>
        <p:spPr>
          <a:xfrm rot="5400000" flipH="1">
            <a:off x="5524500" y="3238500"/>
            <a:ext cx="68580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CCECFF"/>
          </a:solidFill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 flipH="1">
            <a:off x="-228600" y="6265333"/>
            <a:ext cx="82296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CCECFF"/>
          </a:solidFill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 flipH="1">
            <a:off x="0" y="6477000"/>
            <a:ext cx="91440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99CCFF"/>
          </a:solidFill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 flipH="1">
            <a:off x="3429000" y="6324600"/>
            <a:ext cx="4572000" cy="381000"/>
          </a:xfrm>
          <a:prstGeom prst="rightArrow">
            <a:avLst>
              <a:gd name="adj1" fmla="val 48888"/>
              <a:gd name="adj2" fmla="val 116666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>
                <a:latin typeface="American Typewriter"/>
                <a:cs typeface="American Typewriter"/>
              </a:rPr>
              <a:t>Black Servicemen: By the Numbers</a:t>
            </a:r>
            <a:endParaRPr lang="en-US" sz="2800" b="1" dirty="0">
              <a:latin typeface="American Typewriter"/>
              <a:cs typeface="American Typewriter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2.3 million registered</a:t>
            </a:r>
          </a:p>
          <a:p>
            <a:r>
              <a:rPr lang="en-US" dirty="0" smtClean="0"/>
              <a:t>375,000 served</a:t>
            </a:r>
          </a:p>
          <a:p>
            <a:r>
              <a:rPr lang="en-US" dirty="0" smtClean="0"/>
              <a:t>200,000 shipped overseas</a:t>
            </a:r>
          </a:p>
          <a:p>
            <a:r>
              <a:rPr lang="en-US" dirty="0" smtClean="0"/>
              <a:t>42,000 serve as combat troops</a:t>
            </a:r>
          </a:p>
          <a:p>
            <a:r>
              <a:rPr lang="en-US" dirty="0" smtClean="0"/>
              <a:t>639 receive commissions</a:t>
            </a:r>
          </a:p>
          <a:p>
            <a:r>
              <a:rPr lang="en-US" dirty="0" smtClean="0"/>
              <a:t>191 days of combat</a:t>
            </a:r>
          </a:p>
          <a:p>
            <a:r>
              <a:rPr lang="en-US" dirty="0" smtClean="0"/>
              <a:t>93</a:t>
            </a:r>
            <a:r>
              <a:rPr lang="en-US" baseline="30000" dirty="0" smtClean="0"/>
              <a:t>rd</a:t>
            </a:r>
            <a:r>
              <a:rPr lang="en-US" dirty="0" smtClean="0"/>
              <a:t> Division under French control</a:t>
            </a:r>
          </a:p>
          <a:p>
            <a:r>
              <a:rPr lang="en-US" dirty="0" smtClean="0"/>
              <a:t>3 units of 93</a:t>
            </a:r>
            <a:r>
              <a:rPr lang="en-US" baseline="30000" dirty="0" smtClean="0"/>
              <a:t>rd</a:t>
            </a:r>
            <a:r>
              <a:rPr lang="en-US" dirty="0" smtClean="0"/>
              <a:t> receive Croix de Guerre (369</a:t>
            </a:r>
            <a:r>
              <a:rPr lang="en-US" baseline="30000" dirty="0" smtClean="0"/>
              <a:t>th</a:t>
            </a:r>
            <a:r>
              <a:rPr lang="en-US" dirty="0" smtClean="0"/>
              <a:t>, 370</a:t>
            </a:r>
            <a:r>
              <a:rPr lang="en-US" baseline="30000" dirty="0" smtClean="0"/>
              <a:t>th</a:t>
            </a:r>
            <a:r>
              <a:rPr lang="en-US" dirty="0" smtClean="0"/>
              <a:t>, 372</a:t>
            </a:r>
            <a:r>
              <a:rPr lang="en-US" baseline="30000" dirty="0" smtClean="0"/>
              <a:t>nd</a:t>
            </a:r>
            <a:r>
              <a:rPr lang="en-US" dirty="0" smtClean="0"/>
              <a:t>)</a:t>
            </a:r>
          </a:p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2 Americans to receive Croix de Guerre were African Americans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7126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35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SOrnela\Desktop\JAtZ_red_Page_1.tif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486400"/>
            <a:ext cx="81786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ight Arrow 5"/>
          <p:cNvSpPr/>
          <p:nvPr/>
        </p:nvSpPr>
        <p:spPr>
          <a:xfrm rot="5400000" flipH="1">
            <a:off x="5524500" y="3238500"/>
            <a:ext cx="68580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CCECFF"/>
          </a:solidFill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 flipH="1">
            <a:off x="-228600" y="6265333"/>
            <a:ext cx="82296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CCECFF"/>
          </a:solidFill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 flipH="1">
            <a:off x="0" y="6477000"/>
            <a:ext cx="91440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99CCFF"/>
          </a:solidFill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 flipH="1">
            <a:off x="3429000" y="6324600"/>
            <a:ext cx="4572000" cy="381000"/>
          </a:xfrm>
          <a:prstGeom prst="rightArrow">
            <a:avLst>
              <a:gd name="adj1" fmla="val 48888"/>
              <a:gd name="adj2" fmla="val 116666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>
                <a:latin typeface="American Typewriter"/>
                <a:cs typeface="American Typewriter"/>
              </a:rPr>
              <a:t>Black Servicemen: By the Numbers</a:t>
            </a:r>
            <a:endParaRPr lang="en-US" sz="2800" b="1" dirty="0">
              <a:latin typeface="American Typewriter"/>
              <a:cs typeface="American Typewriter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2.3 million registered</a:t>
            </a:r>
          </a:p>
          <a:p>
            <a:r>
              <a:rPr lang="en-US" dirty="0" smtClean="0"/>
              <a:t>375,000 served</a:t>
            </a:r>
          </a:p>
          <a:p>
            <a:r>
              <a:rPr lang="en-US" dirty="0" smtClean="0"/>
              <a:t>200,000 shipped overseas</a:t>
            </a:r>
          </a:p>
          <a:p>
            <a:r>
              <a:rPr lang="en-US" dirty="0" smtClean="0"/>
              <a:t>42,000 serve as combat troops</a:t>
            </a:r>
          </a:p>
          <a:p>
            <a:r>
              <a:rPr lang="en-US" dirty="0" smtClean="0"/>
              <a:t>639 receive commissions</a:t>
            </a:r>
          </a:p>
          <a:p>
            <a:r>
              <a:rPr lang="en-US" dirty="0" smtClean="0"/>
              <a:t>191 days of combat</a:t>
            </a:r>
          </a:p>
          <a:p>
            <a:r>
              <a:rPr lang="en-US" dirty="0" smtClean="0"/>
              <a:t>93</a:t>
            </a:r>
            <a:r>
              <a:rPr lang="en-US" baseline="30000" dirty="0" smtClean="0"/>
              <a:t>rd</a:t>
            </a:r>
            <a:r>
              <a:rPr lang="en-US" dirty="0" smtClean="0"/>
              <a:t> Division under French control</a:t>
            </a:r>
          </a:p>
          <a:p>
            <a:r>
              <a:rPr lang="en-US" dirty="0" smtClean="0"/>
              <a:t>3 units of 93</a:t>
            </a:r>
            <a:r>
              <a:rPr lang="en-US" baseline="30000" dirty="0" smtClean="0"/>
              <a:t>rd</a:t>
            </a:r>
            <a:r>
              <a:rPr lang="en-US" dirty="0" smtClean="0"/>
              <a:t> receive Croix de Guerre (369</a:t>
            </a:r>
            <a:r>
              <a:rPr lang="en-US" baseline="30000" dirty="0" smtClean="0"/>
              <a:t>th</a:t>
            </a:r>
            <a:r>
              <a:rPr lang="en-US" dirty="0" smtClean="0"/>
              <a:t>, 370</a:t>
            </a:r>
            <a:r>
              <a:rPr lang="en-US" baseline="30000" dirty="0" smtClean="0"/>
              <a:t>th</a:t>
            </a:r>
            <a:r>
              <a:rPr lang="en-US" dirty="0" smtClean="0"/>
              <a:t>, 372</a:t>
            </a:r>
            <a:r>
              <a:rPr lang="en-US" baseline="30000" dirty="0" smtClean="0"/>
              <a:t>nd</a:t>
            </a:r>
            <a:r>
              <a:rPr lang="en-US" dirty="0" smtClean="0"/>
              <a:t>)</a:t>
            </a:r>
          </a:p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2 Americans to receive Croix de Guerre were African Americans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8393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35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SOrnela\Desktop\JAtZ_red_Page_1.tif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486400"/>
            <a:ext cx="81786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ight Arrow 5"/>
          <p:cNvSpPr/>
          <p:nvPr/>
        </p:nvSpPr>
        <p:spPr>
          <a:xfrm rot="5400000" flipH="1">
            <a:off x="5524500" y="3238500"/>
            <a:ext cx="68580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CCECFF"/>
          </a:solidFill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 flipH="1">
            <a:off x="-228600" y="6265333"/>
            <a:ext cx="82296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CCECFF"/>
          </a:solidFill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 flipH="1">
            <a:off x="0" y="6477000"/>
            <a:ext cx="91440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99CCFF"/>
          </a:solidFill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 flipH="1">
            <a:off x="3429000" y="6324600"/>
            <a:ext cx="4572000" cy="381000"/>
          </a:xfrm>
          <a:prstGeom prst="rightArrow">
            <a:avLst>
              <a:gd name="adj1" fmla="val 48888"/>
              <a:gd name="adj2" fmla="val 116666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American Typewriter"/>
                <a:cs typeface="American Typewriter"/>
              </a:rPr>
              <a:t>“Hellfighters”</a:t>
            </a:r>
            <a:br>
              <a:rPr lang="en-US" b="1" dirty="0" smtClean="0">
                <a:latin typeface="American Typewriter"/>
                <a:cs typeface="American Typewriter"/>
              </a:rPr>
            </a:br>
            <a:r>
              <a:rPr lang="en-US" b="1" i="1" dirty="0" smtClean="0">
                <a:latin typeface="American Typewriter"/>
                <a:cs typeface="American Typewriter"/>
              </a:rPr>
              <a:t>Jazz: A Film by Ken Burns</a:t>
            </a:r>
            <a:endParaRPr lang="en-US" b="1" i="1" dirty="0">
              <a:latin typeface="American Typewriter"/>
              <a:cs typeface="American Typewriter"/>
            </a:endParaRPr>
          </a:p>
        </p:txBody>
      </p:sp>
      <p:pic>
        <p:nvPicPr>
          <p:cNvPr id="5" name="Content Placeholder 4" descr="band-members.gi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153" r="-701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49051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35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SOrnela\Desktop\JAtZ_red_Page_1.tif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486400"/>
            <a:ext cx="81786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ight Arrow 5"/>
          <p:cNvSpPr/>
          <p:nvPr/>
        </p:nvSpPr>
        <p:spPr>
          <a:xfrm rot="5400000" flipH="1">
            <a:off x="5524500" y="3238500"/>
            <a:ext cx="68580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CCECFF"/>
          </a:solidFill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 flipH="1">
            <a:off x="-228600" y="6265333"/>
            <a:ext cx="82296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CCECFF"/>
          </a:solidFill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 flipH="1">
            <a:off x="0" y="6477000"/>
            <a:ext cx="91440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99CCFF"/>
          </a:solidFill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 flipH="1">
            <a:off x="3429000" y="6324600"/>
            <a:ext cx="4572000" cy="381000"/>
          </a:xfrm>
          <a:prstGeom prst="rightArrow">
            <a:avLst>
              <a:gd name="adj1" fmla="val 48888"/>
              <a:gd name="adj2" fmla="val 116666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venir Black"/>
                <a:cs typeface="Avenir Black"/>
              </a:rPr>
              <a:t>Workshop Objectives</a:t>
            </a:r>
            <a:endParaRPr lang="en-US" dirty="0">
              <a:latin typeface="Avenir Black"/>
              <a:cs typeface="Avenir Black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Participants will: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Determine the military, human, cultural and societal impacts of modern mechanized war.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Assess the legacy of James Reese Europe as a musical leader and innovator.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Explain the nature of modern war in a segregated army after analyzing “On Patrol in No Man’s Land” as a primary source in historical context.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204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35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SOrnela\Desktop\JAtZ_red_Page_1.tif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486400"/>
            <a:ext cx="81786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ight Arrow 5"/>
          <p:cNvSpPr/>
          <p:nvPr/>
        </p:nvSpPr>
        <p:spPr>
          <a:xfrm rot="5400000" flipH="1">
            <a:off x="5524500" y="3238500"/>
            <a:ext cx="68580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CCECFF"/>
          </a:solidFill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 flipH="1">
            <a:off x="-228600" y="6265333"/>
            <a:ext cx="82296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CCECFF"/>
          </a:solidFill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 flipH="1">
            <a:off x="0" y="6477000"/>
            <a:ext cx="91440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99CCFF"/>
          </a:solidFill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 flipH="1">
            <a:off x="3429000" y="6324600"/>
            <a:ext cx="4572000" cy="381000"/>
          </a:xfrm>
          <a:prstGeom prst="rightArrow">
            <a:avLst>
              <a:gd name="adj1" fmla="val 48888"/>
              <a:gd name="adj2" fmla="val 116666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merican Typewriter"/>
                <a:cs typeface="American Typewriter"/>
              </a:rPr>
              <a:t>369</a:t>
            </a:r>
            <a:r>
              <a:rPr lang="en-US" b="1" baseline="30000" dirty="0" smtClean="0">
                <a:latin typeface="American Typewriter"/>
                <a:cs typeface="American Typewriter"/>
              </a:rPr>
              <a:t>th</a:t>
            </a:r>
            <a:r>
              <a:rPr lang="en-US" b="1" dirty="0" smtClean="0">
                <a:latin typeface="American Typewriter"/>
                <a:cs typeface="American Typewriter"/>
              </a:rPr>
              <a:t> Infantry in Europe</a:t>
            </a:r>
            <a:endParaRPr lang="en-US" b="1" dirty="0">
              <a:latin typeface="American Typewriter"/>
              <a:cs typeface="American Typewriter"/>
            </a:endParaRPr>
          </a:p>
        </p:txBody>
      </p:sp>
      <p:pic>
        <p:nvPicPr>
          <p:cNvPr id="12" name="Content Placeholder 11" descr="6-8.jp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356" b="-22356"/>
          <a:stretch>
            <a:fillRect/>
          </a:stretch>
        </p:blipFill>
        <p:spPr/>
      </p:pic>
      <p:pic>
        <p:nvPicPr>
          <p:cNvPr id="13" name="Content Placeholder 12" descr="5-2.jpg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498" b="-2549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42780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35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SOrnela\Desktop\JAtZ_red_Page_1.tif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486400"/>
            <a:ext cx="81786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ight Arrow 5"/>
          <p:cNvSpPr/>
          <p:nvPr/>
        </p:nvSpPr>
        <p:spPr>
          <a:xfrm rot="5400000" flipH="1">
            <a:off x="5524500" y="3238500"/>
            <a:ext cx="68580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CCECFF"/>
          </a:solidFill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 flipH="1">
            <a:off x="-228600" y="6265333"/>
            <a:ext cx="82296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CCECFF"/>
          </a:solidFill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 flipH="1">
            <a:off x="0" y="6477000"/>
            <a:ext cx="91440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99CCFF"/>
          </a:solidFill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 flipH="1">
            <a:off x="3429000" y="6324600"/>
            <a:ext cx="4572000" cy="381000"/>
          </a:xfrm>
          <a:prstGeom prst="rightArrow">
            <a:avLst>
              <a:gd name="adj1" fmla="val 48888"/>
              <a:gd name="adj2" fmla="val 116666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American Typewriter"/>
                <a:cs typeface="American Typewriter"/>
              </a:rPr>
              <a:t>Members of the 369</a:t>
            </a:r>
            <a:r>
              <a:rPr lang="en-US" b="1" baseline="30000" dirty="0" smtClean="0">
                <a:latin typeface="American Typewriter"/>
                <a:cs typeface="American Typewriter"/>
              </a:rPr>
              <a:t>th</a:t>
            </a:r>
            <a:r>
              <a:rPr lang="en-US" b="1" dirty="0" smtClean="0">
                <a:latin typeface="American Typewriter"/>
                <a:cs typeface="American Typewriter"/>
              </a:rPr>
              <a:t> Receive </a:t>
            </a:r>
            <a:br>
              <a:rPr lang="en-US" b="1" dirty="0" smtClean="0">
                <a:latin typeface="American Typewriter"/>
                <a:cs typeface="American Typewriter"/>
              </a:rPr>
            </a:br>
            <a:r>
              <a:rPr lang="en-US" b="1" dirty="0" smtClean="0">
                <a:latin typeface="American Typewriter"/>
                <a:cs typeface="American Typewriter"/>
              </a:rPr>
              <a:t>The Croix de Guerre </a:t>
            </a:r>
            <a:endParaRPr lang="en-US" b="1" dirty="0">
              <a:latin typeface="American Typewriter"/>
              <a:cs typeface="American Typewriter"/>
            </a:endParaRPr>
          </a:p>
        </p:txBody>
      </p:sp>
      <p:pic>
        <p:nvPicPr>
          <p:cNvPr id="14" name="Content Placeholder 13" descr="800px-369th_15th_New_York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00" r="-208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16956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35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SOrnela\Desktop\JAtZ_red_Page_1.tif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486400"/>
            <a:ext cx="81786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ight Arrow 5"/>
          <p:cNvSpPr/>
          <p:nvPr/>
        </p:nvSpPr>
        <p:spPr>
          <a:xfrm rot="5400000" flipH="1">
            <a:off x="5524500" y="3238500"/>
            <a:ext cx="68580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CCECFF"/>
          </a:solidFill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 flipH="1">
            <a:off x="-228600" y="6265333"/>
            <a:ext cx="82296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CCECFF"/>
          </a:solidFill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 flipH="1">
            <a:off x="0" y="6477000"/>
            <a:ext cx="91440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99CCFF"/>
          </a:solidFill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 flipH="1">
            <a:off x="3429000" y="6324600"/>
            <a:ext cx="4572000" cy="381000"/>
          </a:xfrm>
          <a:prstGeom prst="rightArrow">
            <a:avLst>
              <a:gd name="adj1" fmla="val 48888"/>
              <a:gd name="adj2" fmla="val 116666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American Typewriter"/>
                <a:cs typeface="American Typewriter"/>
              </a:rPr>
              <a:t>The Hellfighters Return Home</a:t>
            </a:r>
            <a:endParaRPr lang="en-US" b="1" dirty="0">
              <a:latin typeface="American Typewriter"/>
              <a:cs typeface="American Typewriter"/>
            </a:endParaRPr>
          </a:p>
        </p:txBody>
      </p:sp>
      <p:pic>
        <p:nvPicPr>
          <p:cNvPr id="12" name="Content Placeholder 11" descr="1953549.jp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838" b="-21838"/>
          <a:stretch>
            <a:fillRect/>
          </a:stretch>
        </p:blipFill>
        <p:spPr/>
      </p:pic>
      <p:pic>
        <p:nvPicPr>
          <p:cNvPr id="15" name="Content Placeholder 14" descr="arriving-home.gif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147" b="-2214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3735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35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SOrnela\Desktop\JAtZ_red_Page_1.tif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486400"/>
            <a:ext cx="81786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ight Arrow 5"/>
          <p:cNvSpPr/>
          <p:nvPr/>
        </p:nvSpPr>
        <p:spPr>
          <a:xfrm rot="5400000" flipH="1">
            <a:off x="5524500" y="3238500"/>
            <a:ext cx="68580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CCECFF"/>
          </a:solidFill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 flipH="1">
            <a:off x="-228600" y="6265333"/>
            <a:ext cx="82296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CCECFF"/>
          </a:solidFill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 flipH="1">
            <a:off x="0" y="6477000"/>
            <a:ext cx="91440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99CCFF"/>
          </a:solidFill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 flipH="1">
            <a:off x="3429000" y="6324600"/>
            <a:ext cx="4572000" cy="381000"/>
          </a:xfrm>
          <a:prstGeom prst="rightArrow">
            <a:avLst>
              <a:gd name="adj1" fmla="val 48888"/>
              <a:gd name="adj2" fmla="val 116666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American Typewriter"/>
                <a:cs typeface="American Typewriter"/>
              </a:rPr>
              <a:t>Harlem Honors Its Heroes</a:t>
            </a:r>
            <a:endParaRPr lang="en-US" b="1" dirty="0">
              <a:latin typeface="American Typewriter"/>
              <a:cs typeface="American Typewriter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" name="Content Placeholder 10" descr="famous-soldiers.gif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2" r="9782"/>
          <a:stretch>
            <a:fillRect/>
          </a:stretch>
        </p:blipFill>
        <p:spPr/>
      </p:pic>
      <p:pic>
        <p:nvPicPr>
          <p:cNvPr id="21" name="Content Placeholder 20" descr="parade-spectators.gif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55" b="-16655"/>
          <a:stretch>
            <a:fillRect/>
          </a:stretch>
        </p:blipFill>
        <p:spPr>
          <a:xfrm>
            <a:off x="4572000" y="1676400"/>
            <a:ext cx="4041775" cy="3951288"/>
          </a:xfrm>
        </p:spPr>
      </p:pic>
    </p:spTree>
    <p:extLst>
      <p:ext uri="{BB962C8B-B14F-4D97-AF65-F5344CB8AC3E}">
        <p14:creationId xmlns:p14="http://schemas.microsoft.com/office/powerpoint/2010/main" val="480446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35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SOrnela\Desktop\JAtZ_red_Page_1.tif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486400"/>
            <a:ext cx="81786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ight Arrow 5"/>
          <p:cNvSpPr/>
          <p:nvPr/>
        </p:nvSpPr>
        <p:spPr>
          <a:xfrm rot="5400000" flipH="1">
            <a:off x="5524500" y="3238500"/>
            <a:ext cx="68580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CCECFF"/>
          </a:solidFill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 flipH="1">
            <a:off x="-228600" y="6265333"/>
            <a:ext cx="82296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CCECFF"/>
          </a:solidFill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 flipH="1">
            <a:off x="0" y="6477000"/>
            <a:ext cx="91440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99CCFF"/>
          </a:solidFill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 flipH="1">
            <a:off x="3429000" y="6324600"/>
            <a:ext cx="4572000" cy="381000"/>
          </a:xfrm>
          <a:prstGeom prst="rightArrow">
            <a:avLst>
              <a:gd name="adj1" fmla="val 48888"/>
              <a:gd name="adj2" fmla="val 116666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b="1" dirty="0" smtClean="0">
                <a:latin typeface="Jazz LET"/>
                <a:cs typeface="Jazz LET"/>
              </a:rPr>
              <a:t>James Reese Europe: Leadership and Legacy</a:t>
            </a:r>
            <a:br>
              <a:rPr lang="en-US" sz="2400" b="1" dirty="0" smtClean="0">
                <a:latin typeface="Jazz LET"/>
                <a:cs typeface="Jazz LET"/>
              </a:rPr>
            </a:br>
            <a:r>
              <a:rPr lang="en-US" sz="2400" dirty="0" smtClean="0">
                <a:latin typeface="Jazz LET"/>
                <a:cs typeface="Jazz LET"/>
              </a:rPr>
              <a:t>Professor Rodney Whitaker, Michigan State</a:t>
            </a:r>
            <a:endParaRPr lang="en-US" sz="2400" dirty="0">
              <a:latin typeface="Jazz LET"/>
              <a:cs typeface="Jazz LET"/>
            </a:endParaRPr>
          </a:p>
        </p:txBody>
      </p:sp>
      <p:pic>
        <p:nvPicPr>
          <p:cNvPr id="11" name="Content Placeholder 10" descr="IMG_2761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894" r="-4289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61639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35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SOrnela\Desktop\JAtZ_red_Page_1.tif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486400"/>
            <a:ext cx="81786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ight Arrow 5"/>
          <p:cNvSpPr/>
          <p:nvPr/>
        </p:nvSpPr>
        <p:spPr>
          <a:xfrm rot="5400000" flipH="1">
            <a:off x="5524500" y="3238500"/>
            <a:ext cx="68580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CCECFF"/>
          </a:solidFill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 flipH="1">
            <a:off x="-228600" y="6265333"/>
            <a:ext cx="82296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CCECFF"/>
          </a:solidFill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 flipH="1">
            <a:off x="0" y="6477000"/>
            <a:ext cx="91440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99CCFF"/>
          </a:solidFill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 flipH="1">
            <a:off x="3429000" y="6324600"/>
            <a:ext cx="4572000" cy="381000"/>
          </a:xfrm>
          <a:prstGeom prst="rightArrow">
            <a:avLst>
              <a:gd name="adj1" fmla="val 48888"/>
              <a:gd name="adj2" fmla="val 116666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 smtClean="0">
                <a:latin typeface="Jazz LET"/>
                <a:cs typeface="Jazz LET"/>
              </a:rPr>
              <a:t>James Reese Europe:</a:t>
            </a:r>
            <a:r>
              <a:rPr lang="en-US" sz="3600" dirty="0" smtClean="0">
                <a:latin typeface="Jazz LET"/>
                <a:cs typeface="Jazz LET"/>
              </a:rPr>
              <a:t/>
            </a:r>
            <a:br>
              <a:rPr lang="en-US" sz="3600" dirty="0" smtClean="0">
                <a:latin typeface="Jazz LET"/>
                <a:cs typeface="Jazz LET"/>
              </a:rPr>
            </a:br>
            <a:r>
              <a:rPr lang="en-US" sz="3600" dirty="0" smtClean="0">
                <a:latin typeface="Jazz LET"/>
                <a:cs typeface="Jazz LET"/>
              </a:rPr>
              <a:t>Biography of a Jazz Pioneer</a:t>
            </a:r>
            <a:endParaRPr lang="en-US" sz="3600" dirty="0">
              <a:latin typeface="Jazz LET"/>
              <a:cs typeface="Jazz LET"/>
            </a:endParaRPr>
          </a:p>
        </p:txBody>
      </p:sp>
      <p:pic>
        <p:nvPicPr>
          <p:cNvPr id="12" name="Content Placeholder 11" descr="1953617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25" r="-2125"/>
          <a:stretch>
            <a:fillRect/>
          </a:stretch>
        </p:blipFill>
        <p:spPr>
          <a:xfrm>
            <a:off x="-152400" y="1524000"/>
            <a:ext cx="8229600" cy="4525963"/>
          </a:xfrm>
        </p:spPr>
      </p:pic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0" y="1535113"/>
            <a:ext cx="4040188" cy="639762"/>
          </a:xfrm>
        </p:spPr>
        <p:txBody>
          <a:bodyPr>
            <a:normAutofit/>
          </a:bodyPr>
          <a:lstStyle/>
          <a:p>
            <a:pPr marL="800100" lvl="2" indent="0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99066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35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SOrnela\Desktop\JAtZ_red_Page_1.tif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486400"/>
            <a:ext cx="81786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ight Arrow 5"/>
          <p:cNvSpPr/>
          <p:nvPr/>
        </p:nvSpPr>
        <p:spPr>
          <a:xfrm rot="5400000" flipH="1">
            <a:off x="5524500" y="3238500"/>
            <a:ext cx="68580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CCECFF"/>
          </a:solidFill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 flipH="1">
            <a:off x="-228600" y="6265333"/>
            <a:ext cx="82296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CCECFF"/>
          </a:solidFill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 flipH="1">
            <a:off x="0" y="6477000"/>
            <a:ext cx="91440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99CCFF"/>
          </a:solidFill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 flipH="1">
            <a:off x="3429000" y="6324600"/>
            <a:ext cx="4572000" cy="381000"/>
          </a:xfrm>
          <a:prstGeom prst="rightArrow">
            <a:avLst>
              <a:gd name="adj1" fmla="val 48888"/>
              <a:gd name="adj2" fmla="val 116666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latin typeface="Jazz LET"/>
                <a:cs typeface="Jazz LET"/>
              </a:rPr>
              <a:t>James Reese Europe</a:t>
            </a:r>
            <a:br>
              <a:rPr lang="en-US" b="1" dirty="0" smtClean="0">
                <a:latin typeface="Jazz LET"/>
                <a:cs typeface="Jazz LET"/>
              </a:rPr>
            </a:br>
            <a:r>
              <a:rPr lang="en-US" b="1" dirty="0" smtClean="0">
                <a:latin typeface="Jazz LET"/>
                <a:cs typeface="Jazz LET"/>
              </a:rPr>
              <a:t>1881-1919</a:t>
            </a:r>
            <a:endParaRPr lang="en-US" b="1" dirty="0">
              <a:latin typeface="Jazz LET"/>
              <a:cs typeface="Jazz LET"/>
            </a:endParaRPr>
          </a:p>
        </p:txBody>
      </p:sp>
      <p:pic>
        <p:nvPicPr>
          <p:cNvPr id="11" name="Content Placeholder 10" descr="band-members.gif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64" r="-8964"/>
          <a:stretch>
            <a:fillRect/>
          </a:stretch>
        </p:blipFill>
        <p:spPr/>
      </p:pic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sz="1800" b="1" dirty="0" smtClean="0"/>
              <a:t>Moved</a:t>
            </a:r>
            <a:r>
              <a:rPr lang="en-US" sz="1800" dirty="0" smtClean="0"/>
              <a:t>: Mobile, Alabama  &gt; Washington, D.C. (1891) &gt; NYC (1904)</a:t>
            </a:r>
          </a:p>
          <a:p>
            <a:r>
              <a:rPr lang="en-US" sz="1800" b="1" dirty="0" smtClean="0"/>
              <a:t>While in NYC</a:t>
            </a:r>
            <a:r>
              <a:rPr lang="en-US" sz="1800" dirty="0" smtClean="0"/>
              <a:t>:</a:t>
            </a:r>
          </a:p>
          <a:p>
            <a:pPr marL="685800" lvl="1"/>
            <a:r>
              <a:rPr lang="en-US" sz="1400" dirty="0" smtClean="0"/>
              <a:t>Founded: The Clef Club (1910)</a:t>
            </a:r>
          </a:p>
          <a:p>
            <a:pPr marL="685800" lvl="1"/>
            <a:r>
              <a:rPr lang="en-US" sz="1400" dirty="0" smtClean="0"/>
              <a:t>Appeared: Carnegie Hall (1912)</a:t>
            </a:r>
          </a:p>
          <a:p>
            <a:pPr marL="685800" lvl="1"/>
            <a:r>
              <a:rPr lang="en-US" sz="1400" dirty="0" smtClean="0"/>
              <a:t>First Recorded (1913)</a:t>
            </a:r>
          </a:p>
          <a:p>
            <a:pPr marL="285750"/>
            <a:r>
              <a:rPr lang="en-US" sz="1800" b="1" dirty="0" smtClean="0"/>
              <a:t>World War I:</a:t>
            </a:r>
          </a:p>
          <a:p>
            <a:pPr marL="685800" lvl="1"/>
            <a:r>
              <a:rPr lang="en-US" sz="1400" dirty="0" smtClean="0"/>
              <a:t>Enlisted in 1917 (Closed Ranks)</a:t>
            </a:r>
          </a:p>
          <a:p>
            <a:pPr marL="685800" lvl="1"/>
            <a:r>
              <a:rPr lang="en-US" sz="1400" dirty="0" smtClean="0"/>
              <a:t>Commissioned a Lieutenant</a:t>
            </a:r>
          </a:p>
          <a:p>
            <a:pPr marL="685800" lvl="1"/>
            <a:r>
              <a:rPr lang="en-US" sz="1400" dirty="0" smtClean="0"/>
              <a:t>Appointed head of all black military band, 369</a:t>
            </a:r>
            <a:r>
              <a:rPr lang="en-US" sz="1400" baseline="30000" dirty="0" smtClean="0"/>
              <a:t>th</a:t>
            </a:r>
            <a:r>
              <a:rPr lang="en-US" sz="1400" dirty="0" smtClean="0"/>
              <a:t> U.S. Infantry “Hellfighters” Band</a:t>
            </a:r>
          </a:p>
          <a:p>
            <a:pPr marL="285750"/>
            <a:r>
              <a:rPr lang="en-US" sz="1800" b="1" dirty="0" smtClean="0"/>
              <a:t>Returned to U.S. in February 1919:</a:t>
            </a:r>
          </a:p>
          <a:p>
            <a:pPr marL="685800" lvl="1"/>
            <a:r>
              <a:rPr lang="en-US" sz="1400" dirty="0" smtClean="0"/>
              <a:t>Tour of American Cities</a:t>
            </a:r>
          </a:p>
          <a:p>
            <a:pPr marL="685800" lvl="1"/>
            <a:r>
              <a:rPr lang="en-US" sz="1400" dirty="0" smtClean="0"/>
              <a:t>Recorded</a:t>
            </a:r>
          </a:p>
          <a:p>
            <a:pPr marL="285750"/>
            <a:r>
              <a:rPr lang="en-US" sz="1800" b="1" dirty="0" smtClean="0"/>
              <a:t>Death:</a:t>
            </a:r>
          </a:p>
          <a:p>
            <a:pPr marL="685800" lvl="1"/>
            <a:r>
              <a:rPr lang="en-US" sz="1400" dirty="0" smtClean="0"/>
              <a:t>May 9, 1919</a:t>
            </a:r>
          </a:p>
          <a:p>
            <a:pPr marL="685800" lvl="1"/>
            <a:r>
              <a:rPr lang="en-US" sz="1400" dirty="0" smtClean="0"/>
              <a:t>Attacked by fellow band member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038746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35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SOrnela\Desktop\JAtZ_red_Page_1.tif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486400"/>
            <a:ext cx="81786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ight Arrow 5"/>
          <p:cNvSpPr/>
          <p:nvPr/>
        </p:nvSpPr>
        <p:spPr>
          <a:xfrm rot="5400000" flipH="1">
            <a:off x="5524500" y="3238500"/>
            <a:ext cx="68580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CCECFF"/>
          </a:solidFill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 flipH="1">
            <a:off x="-228600" y="6265333"/>
            <a:ext cx="82296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CCECFF"/>
          </a:solidFill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 flipH="1">
            <a:off x="0" y="6477000"/>
            <a:ext cx="91440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99CCFF"/>
          </a:solidFill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 flipH="1">
            <a:off x="3429000" y="6324600"/>
            <a:ext cx="4572000" cy="381000"/>
          </a:xfrm>
          <a:prstGeom prst="rightArrow">
            <a:avLst>
              <a:gd name="adj1" fmla="val 48888"/>
              <a:gd name="adj2" fmla="val 116666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>
                <a:latin typeface="Jazz LET"/>
                <a:cs typeface="Jazz LET"/>
              </a:rPr>
              <a:t>Legacy</a:t>
            </a:r>
            <a:r>
              <a:rPr lang="en-US" sz="2800" dirty="0" smtClean="0">
                <a:latin typeface="Jazz LET"/>
                <a:cs typeface="Jazz LET"/>
              </a:rPr>
              <a:t>: Inspired by James Reese Europe</a:t>
            </a:r>
            <a:br>
              <a:rPr lang="en-US" sz="2800" dirty="0" smtClean="0">
                <a:latin typeface="Jazz LET"/>
                <a:cs typeface="Jazz LET"/>
              </a:rPr>
            </a:br>
            <a:r>
              <a:rPr lang="en-US" sz="2800" b="1" dirty="0" smtClean="0">
                <a:latin typeface="Jazz LET"/>
                <a:cs typeface="Jazz LET"/>
              </a:rPr>
              <a:t>Noble </a:t>
            </a:r>
            <a:r>
              <a:rPr lang="en-US" sz="2800" b="1" dirty="0" err="1" smtClean="0">
                <a:latin typeface="Jazz LET"/>
                <a:cs typeface="Jazz LET"/>
              </a:rPr>
              <a:t>Sissle</a:t>
            </a:r>
            <a:r>
              <a:rPr lang="en-US" sz="2800" b="1" dirty="0" smtClean="0">
                <a:latin typeface="Jazz LET"/>
                <a:cs typeface="Jazz LET"/>
              </a:rPr>
              <a:t> and </a:t>
            </a:r>
            <a:r>
              <a:rPr lang="en-US" sz="2800" b="1" dirty="0" err="1" smtClean="0">
                <a:latin typeface="Jazz LET"/>
                <a:cs typeface="Jazz LET"/>
              </a:rPr>
              <a:t>Eubie</a:t>
            </a:r>
            <a:r>
              <a:rPr lang="en-US" sz="2800" b="1" dirty="0" smtClean="0">
                <a:latin typeface="Jazz LET"/>
                <a:cs typeface="Jazz LET"/>
              </a:rPr>
              <a:t> Blake</a:t>
            </a:r>
            <a:endParaRPr lang="en-US" sz="2800" b="1" dirty="0">
              <a:latin typeface="Jazz LET"/>
              <a:cs typeface="Jazz LET"/>
            </a:endParaRPr>
          </a:p>
        </p:txBody>
      </p:sp>
      <p:pic>
        <p:nvPicPr>
          <p:cNvPr id="15" name="Content Placeholder 14" descr="blake_full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072" r="-6807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54866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35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SOrnela\Desktop\JAtZ_red_Page_1.tif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486400"/>
            <a:ext cx="81786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ight Arrow 5"/>
          <p:cNvSpPr/>
          <p:nvPr/>
        </p:nvSpPr>
        <p:spPr>
          <a:xfrm rot="5400000" flipH="1">
            <a:off x="5524500" y="3238500"/>
            <a:ext cx="68580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CCECFF"/>
          </a:solidFill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 flipH="1">
            <a:off x="-228600" y="6265333"/>
            <a:ext cx="82296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CCECFF"/>
          </a:solidFill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 flipH="1">
            <a:off x="0" y="6477000"/>
            <a:ext cx="91440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99CCFF"/>
          </a:solidFill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 flipH="1">
            <a:off x="3429000" y="6324600"/>
            <a:ext cx="4572000" cy="381000"/>
          </a:xfrm>
          <a:prstGeom prst="rightArrow">
            <a:avLst>
              <a:gd name="adj1" fmla="val 48888"/>
              <a:gd name="adj2" fmla="val 116666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 dirty="0" smtClean="0">
                <a:latin typeface="Jazz LET"/>
                <a:cs typeface="Jazz LET"/>
              </a:rPr>
              <a:t>Legacy</a:t>
            </a:r>
            <a:r>
              <a:rPr lang="en-US" sz="4000" dirty="0" smtClean="0">
                <a:latin typeface="Jazz LET"/>
                <a:cs typeface="Jazz LET"/>
              </a:rPr>
              <a:t>: Inspired by James Reese Europe </a:t>
            </a:r>
            <a:r>
              <a:rPr lang="en-US" sz="3600" b="1" dirty="0" smtClean="0">
                <a:latin typeface="Jazz LET"/>
                <a:cs typeface="Jazz LET"/>
              </a:rPr>
              <a:t>Noble </a:t>
            </a:r>
            <a:r>
              <a:rPr lang="en-US" sz="3600" b="1" dirty="0" err="1" smtClean="0">
                <a:latin typeface="Jazz LET"/>
                <a:cs typeface="Jazz LET"/>
              </a:rPr>
              <a:t>Sissel</a:t>
            </a:r>
            <a:r>
              <a:rPr lang="en-US" sz="3600" b="1" dirty="0" smtClean="0">
                <a:latin typeface="Jazz LET"/>
                <a:cs typeface="Jazz LET"/>
              </a:rPr>
              <a:t> (1889-1975)</a:t>
            </a:r>
            <a:endParaRPr lang="en-US" sz="3600" b="1" dirty="0">
              <a:latin typeface="Jazz LET"/>
              <a:cs typeface="Jazz LET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b="1" dirty="0" smtClean="0"/>
              <a:t>Moved: </a:t>
            </a:r>
          </a:p>
          <a:p>
            <a:pPr lvl="1"/>
            <a:r>
              <a:rPr lang="en-US" dirty="0" smtClean="0"/>
              <a:t>Indianapolis &gt; Cleveland &gt; Baltimore </a:t>
            </a:r>
          </a:p>
          <a:p>
            <a:pPr lvl="1"/>
            <a:r>
              <a:rPr lang="en-US" dirty="0" smtClean="0"/>
              <a:t>Met </a:t>
            </a:r>
            <a:r>
              <a:rPr lang="en-US" dirty="0" err="1" smtClean="0"/>
              <a:t>Eubie</a:t>
            </a:r>
            <a:r>
              <a:rPr lang="en-US" dirty="0" smtClean="0"/>
              <a:t> Blake, songwriting partner</a:t>
            </a:r>
          </a:p>
          <a:p>
            <a:r>
              <a:rPr lang="en-US" b="1" dirty="0" smtClean="0"/>
              <a:t>World War I:</a:t>
            </a:r>
          </a:p>
          <a:p>
            <a:pPr lvl="1"/>
            <a:r>
              <a:rPr lang="en-US" dirty="0" smtClean="0"/>
              <a:t>Enlisted, 1917</a:t>
            </a:r>
          </a:p>
          <a:p>
            <a:pPr lvl="1"/>
            <a:r>
              <a:rPr lang="en-US" dirty="0" smtClean="0"/>
              <a:t>Assigned to 369</a:t>
            </a:r>
            <a:r>
              <a:rPr lang="en-US" baseline="30000" dirty="0" smtClean="0"/>
              <a:t>th</a:t>
            </a:r>
            <a:r>
              <a:rPr lang="en-US" dirty="0" smtClean="0"/>
              <a:t> Regiment, joined the band</a:t>
            </a:r>
          </a:p>
          <a:p>
            <a:r>
              <a:rPr lang="en-US" b="1" dirty="0" smtClean="0"/>
              <a:t>Post-War</a:t>
            </a:r>
          </a:p>
          <a:p>
            <a:pPr lvl="1"/>
            <a:r>
              <a:rPr lang="en-US" dirty="0" smtClean="0"/>
              <a:t>Formed the “Dixie Duo” with </a:t>
            </a:r>
            <a:r>
              <a:rPr lang="en-US" dirty="0" err="1" smtClean="0"/>
              <a:t>Eubie</a:t>
            </a:r>
            <a:r>
              <a:rPr lang="en-US" dirty="0" smtClean="0"/>
              <a:t> Blake</a:t>
            </a:r>
          </a:p>
          <a:p>
            <a:pPr lvl="1"/>
            <a:r>
              <a:rPr lang="en-US" dirty="0" smtClean="0"/>
              <a:t>First all-black musical hit on Broadway- </a:t>
            </a:r>
            <a:r>
              <a:rPr lang="en-US" i="1" dirty="0" smtClean="0"/>
              <a:t>Shuffle</a:t>
            </a:r>
            <a:r>
              <a:rPr lang="en-US" dirty="0" smtClean="0"/>
              <a:t> </a:t>
            </a:r>
            <a:r>
              <a:rPr lang="en-US" i="1" dirty="0" smtClean="0"/>
              <a:t>Along</a:t>
            </a:r>
          </a:p>
          <a:p>
            <a:pPr lvl="1"/>
            <a:r>
              <a:rPr lang="en-US" dirty="0" smtClean="0"/>
              <a:t>Cast included Josephine Baker, Florence Mills and Paul Robeson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12" name="Content Placeholder 11" descr="EHR053-e.jp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612" r="-1561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71165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35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SOrnela\Desktop\JAtZ_red_Page_1.tif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486400"/>
            <a:ext cx="81786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ight Arrow 5"/>
          <p:cNvSpPr/>
          <p:nvPr/>
        </p:nvSpPr>
        <p:spPr>
          <a:xfrm rot="5400000" flipH="1">
            <a:off x="5524500" y="3238500"/>
            <a:ext cx="68580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CCECFF"/>
          </a:solidFill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 flipH="1">
            <a:off x="-228600" y="6265333"/>
            <a:ext cx="82296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CCECFF"/>
          </a:solidFill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 flipH="1">
            <a:off x="0" y="6477000"/>
            <a:ext cx="91440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99CCFF"/>
          </a:solidFill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 flipH="1">
            <a:off x="3429000" y="6324600"/>
            <a:ext cx="4572000" cy="381000"/>
          </a:xfrm>
          <a:prstGeom prst="rightArrow">
            <a:avLst>
              <a:gd name="adj1" fmla="val 48888"/>
              <a:gd name="adj2" fmla="val 116666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b="1" dirty="0" smtClean="0">
                <a:latin typeface="Jazz LET"/>
                <a:cs typeface="Jazz LET"/>
              </a:rPr>
              <a:t>Legacy</a:t>
            </a:r>
            <a:r>
              <a:rPr lang="en-US" sz="2800" dirty="0" smtClean="0">
                <a:latin typeface="Jazz LET"/>
                <a:cs typeface="Jazz LET"/>
              </a:rPr>
              <a:t>: Inspired by James Reese Europe</a:t>
            </a:r>
            <a:br>
              <a:rPr lang="en-US" sz="2800" dirty="0" smtClean="0">
                <a:latin typeface="Jazz LET"/>
                <a:cs typeface="Jazz LET"/>
              </a:rPr>
            </a:br>
            <a:r>
              <a:rPr lang="en-US" sz="2800" b="1" dirty="0" err="1" smtClean="0">
                <a:latin typeface="Jazz LET"/>
                <a:cs typeface="Jazz LET"/>
              </a:rPr>
              <a:t>Eubie</a:t>
            </a:r>
            <a:r>
              <a:rPr lang="en-US" sz="2800" b="1" dirty="0" smtClean="0">
                <a:latin typeface="Jazz LET"/>
                <a:cs typeface="Jazz LET"/>
              </a:rPr>
              <a:t> Blake </a:t>
            </a:r>
            <a:r>
              <a:rPr lang="en-US" sz="2800" dirty="0" smtClean="0">
                <a:latin typeface="Jazz LET"/>
                <a:cs typeface="Jazz LET"/>
              </a:rPr>
              <a:t>(1883-1983)</a:t>
            </a:r>
            <a:br>
              <a:rPr lang="en-US" sz="2800" dirty="0" smtClean="0">
                <a:latin typeface="Jazz LET"/>
                <a:cs typeface="Jazz LET"/>
              </a:rPr>
            </a:br>
            <a:r>
              <a:rPr lang="en-US" sz="2800" dirty="0" smtClean="0">
                <a:latin typeface="Jazz LET"/>
                <a:cs typeface="Jazz LET"/>
              </a:rPr>
              <a:t>Lyricist, composer, pianist</a:t>
            </a:r>
            <a:endParaRPr lang="en-US" sz="2800" dirty="0">
              <a:latin typeface="Jazz LET"/>
              <a:cs typeface="Jazz LET"/>
            </a:endParaRPr>
          </a:p>
        </p:txBody>
      </p:sp>
      <p:pic>
        <p:nvPicPr>
          <p:cNvPr id="12" name="Content Placeholder 11" descr="eubie-blake-f12a77b408ebf9cab0a12ba1dc59e22c3c3ce407-s40-c85.jp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712" b="-24712"/>
          <a:stretch>
            <a:fillRect/>
          </a:stretch>
        </p:blipFill>
        <p:spPr/>
      </p:pic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572000" y="1676400"/>
            <a:ext cx="4114800" cy="4800600"/>
          </a:xfrm>
        </p:spPr>
        <p:txBody>
          <a:bodyPr>
            <a:normAutofit fontScale="62500" lnSpcReduction="20000"/>
          </a:bodyPr>
          <a:lstStyle/>
          <a:p>
            <a:r>
              <a:rPr lang="en-US" b="1" dirty="0" smtClean="0"/>
              <a:t>Moved</a:t>
            </a:r>
            <a:r>
              <a:rPr lang="en-US" dirty="0" smtClean="0"/>
              <a:t>: </a:t>
            </a:r>
          </a:p>
          <a:p>
            <a:pPr lvl="1"/>
            <a:r>
              <a:rPr lang="en-US" dirty="0" smtClean="0"/>
              <a:t>Baltimore &gt; New York &gt; Baltimore</a:t>
            </a:r>
          </a:p>
          <a:p>
            <a:pPr lvl="1"/>
            <a:r>
              <a:rPr lang="en-US" dirty="0" smtClean="0"/>
              <a:t>Experimented with ragtime</a:t>
            </a:r>
          </a:p>
          <a:p>
            <a:pPr lvl="1"/>
            <a:r>
              <a:rPr lang="en-US" dirty="0" smtClean="0"/>
              <a:t>Met longtime songwriting partner Noble </a:t>
            </a:r>
            <a:r>
              <a:rPr lang="en-US" dirty="0" err="1" smtClean="0"/>
              <a:t>Sissle</a:t>
            </a:r>
            <a:endParaRPr lang="en-US" dirty="0" smtClean="0"/>
          </a:p>
          <a:p>
            <a:r>
              <a:rPr lang="en-US" b="1" dirty="0" smtClean="0"/>
              <a:t>World War I:</a:t>
            </a:r>
          </a:p>
          <a:p>
            <a:pPr lvl="1"/>
            <a:r>
              <a:rPr lang="en-US" dirty="0" smtClean="0"/>
              <a:t>Enlisted in 1917</a:t>
            </a:r>
          </a:p>
          <a:p>
            <a:pPr lvl="1"/>
            <a:r>
              <a:rPr lang="en-US" dirty="0" smtClean="0"/>
              <a:t>Harlem </a:t>
            </a:r>
            <a:r>
              <a:rPr lang="en-US" dirty="0" err="1" smtClean="0"/>
              <a:t>Hellfighter</a:t>
            </a:r>
            <a:endParaRPr lang="en-US" dirty="0" smtClean="0"/>
          </a:p>
          <a:p>
            <a:r>
              <a:rPr lang="en-US" b="1" dirty="0" smtClean="0"/>
              <a:t>Post-War:</a:t>
            </a:r>
          </a:p>
          <a:p>
            <a:pPr lvl="1"/>
            <a:r>
              <a:rPr lang="en-US" dirty="0" smtClean="0"/>
              <a:t>Dixie Duo, </a:t>
            </a:r>
            <a:r>
              <a:rPr lang="en-US" i="1" dirty="0" smtClean="0"/>
              <a:t>Shuffle</a:t>
            </a:r>
            <a:r>
              <a:rPr lang="en-US" dirty="0" smtClean="0"/>
              <a:t> </a:t>
            </a:r>
            <a:r>
              <a:rPr lang="en-US" i="1" dirty="0" smtClean="0"/>
              <a:t>Along</a:t>
            </a:r>
          </a:p>
          <a:p>
            <a:pPr lvl="1"/>
            <a:r>
              <a:rPr lang="en-US" dirty="0" smtClean="0"/>
              <a:t>Advanced careers of other African American musicians</a:t>
            </a:r>
          </a:p>
          <a:p>
            <a:pPr lvl="1"/>
            <a:r>
              <a:rPr lang="en-US" dirty="0" smtClean="0"/>
              <a:t>Duke Ellington records many Blake compositions</a:t>
            </a:r>
          </a:p>
          <a:p>
            <a:pPr lvl="1"/>
            <a:r>
              <a:rPr lang="en-US" dirty="0" smtClean="0"/>
              <a:t>“I’m Just Wild About Harry” adopted by Truman, replaced by white singer at inauguration</a:t>
            </a:r>
          </a:p>
          <a:p>
            <a:pPr lvl="1"/>
            <a:r>
              <a:rPr lang="en-US" i="1" dirty="0" err="1" smtClean="0"/>
              <a:t>Eubie</a:t>
            </a:r>
            <a:r>
              <a:rPr lang="en-US" dirty="0" smtClean="0"/>
              <a:t>!</a:t>
            </a:r>
          </a:p>
          <a:p>
            <a:pPr lvl="1"/>
            <a:r>
              <a:rPr lang="en-US" dirty="0" smtClean="0"/>
              <a:t>Performed benefit concerts for       NAACP and Urban League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3989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35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SOrnela\Desktop\JAtZ_red_Page_1.tif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486400"/>
            <a:ext cx="81786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ight Arrow 5"/>
          <p:cNvSpPr/>
          <p:nvPr/>
        </p:nvSpPr>
        <p:spPr>
          <a:xfrm rot="5400000" flipH="1">
            <a:off x="5524500" y="3238500"/>
            <a:ext cx="68580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CCECFF"/>
          </a:solidFill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 flipH="1">
            <a:off x="-228600" y="6265333"/>
            <a:ext cx="82296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CCECFF"/>
          </a:solidFill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 flipH="1">
            <a:off x="0" y="6477000"/>
            <a:ext cx="91440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99CCFF"/>
          </a:solidFill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 flipH="1">
            <a:off x="3429000" y="6324600"/>
            <a:ext cx="4572000" cy="381000"/>
          </a:xfrm>
          <a:prstGeom prst="rightArrow">
            <a:avLst>
              <a:gd name="adj1" fmla="val 48888"/>
              <a:gd name="adj2" fmla="val 116666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venir Black Oblique"/>
                <a:cs typeface="Avenir Black Oblique"/>
              </a:rPr>
              <a:t>Modern War</a:t>
            </a:r>
            <a:endParaRPr lang="en-US" dirty="0">
              <a:latin typeface="Avenir Black Oblique"/>
              <a:cs typeface="Avenir Black Oblique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>
              <a:latin typeface="Avenir Black"/>
              <a:cs typeface="Avenir Black"/>
            </a:endParaRPr>
          </a:p>
          <a:p>
            <a:pPr marL="0" indent="0">
              <a:buNone/>
            </a:pPr>
            <a:r>
              <a:rPr lang="en-US" dirty="0" smtClean="0">
                <a:latin typeface="Avenir Black"/>
                <a:cs typeface="Avenir Black"/>
              </a:rPr>
              <a:t>Mechanized War</a:t>
            </a:r>
          </a:p>
          <a:p>
            <a:pPr marL="0" indent="0">
              <a:buNone/>
            </a:pPr>
            <a:r>
              <a:rPr lang="en-US" dirty="0" smtClean="0">
                <a:latin typeface="Avenir Black"/>
                <a:cs typeface="Avenir Black"/>
              </a:rPr>
              <a:t>New Technology</a:t>
            </a:r>
          </a:p>
          <a:p>
            <a:pPr marL="0" indent="0">
              <a:buNone/>
            </a:pPr>
            <a:r>
              <a:rPr lang="en-US" dirty="0" smtClean="0">
                <a:latin typeface="Avenir Black"/>
                <a:cs typeface="Avenir Black"/>
              </a:rPr>
              <a:t>Mass Production</a:t>
            </a:r>
          </a:p>
          <a:p>
            <a:pPr marL="0" indent="0">
              <a:buNone/>
            </a:pPr>
            <a:r>
              <a:rPr lang="en-US" dirty="0" smtClean="0"/>
              <a:t>=</a:t>
            </a:r>
          </a:p>
          <a:p>
            <a:pPr marL="0" indent="0">
              <a:buNone/>
            </a:pPr>
            <a:r>
              <a:rPr lang="en-US" sz="3200" b="1" dirty="0" smtClean="0">
                <a:latin typeface="Avenir Black"/>
                <a:cs typeface="Avenir Black"/>
              </a:rPr>
              <a:t>Mass Destruction</a:t>
            </a:r>
            <a:endParaRPr lang="en-US" sz="3200" b="1" dirty="0">
              <a:latin typeface="Avenir Black"/>
              <a:cs typeface="Avenir Black"/>
            </a:endParaRPr>
          </a:p>
        </p:txBody>
      </p:sp>
      <p:pic>
        <p:nvPicPr>
          <p:cNvPr id="17" name="Content Placeholder 16" descr="w_03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3665" b="-4366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66094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35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SOrnela\Desktop\JAtZ_red_Page_1.tif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486400"/>
            <a:ext cx="81786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ight Arrow 5"/>
          <p:cNvSpPr/>
          <p:nvPr/>
        </p:nvSpPr>
        <p:spPr>
          <a:xfrm rot="5400000" flipH="1">
            <a:off x="5524500" y="3238500"/>
            <a:ext cx="68580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CCECFF"/>
          </a:solidFill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 flipH="1">
            <a:off x="-228600" y="6265333"/>
            <a:ext cx="82296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CCECFF"/>
          </a:solidFill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 flipH="1">
            <a:off x="0" y="6477000"/>
            <a:ext cx="91440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99CCFF"/>
          </a:solidFill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 flipH="1">
            <a:off x="3429000" y="6324600"/>
            <a:ext cx="4572000" cy="381000"/>
          </a:xfrm>
          <a:prstGeom prst="rightArrow">
            <a:avLst>
              <a:gd name="adj1" fmla="val 48888"/>
              <a:gd name="adj2" fmla="val 116666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229600" cy="1143000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latin typeface="Jazz LET"/>
                <a:cs typeface="Jazz LET"/>
              </a:rPr>
              <a:t>Legacy</a:t>
            </a:r>
            <a:r>
              <a:rPr lang="en-US" sz="2400" dirty="0" smtClean="0">
                <a:latin typeface="Jazz LET"/>
                <a:cs typeface="Jazz LET"/>
              </a:rPr>
              <a:t>: Inspired by James Reese Europe</a:t>
            </a:r>
            <a:br>
              <a:rPr lang="en-US" sz="2400" dirty="0" smtClean="0">
                <a:latin typeface="Jazz LET"/>
                <a:cs typeface="Jazz LET"/>
              </a:rPr>
            </a:br>
            <a:r>
              <a:rPr lang="en-US" sz="2400" b="1" dirty="0" smtClean="0">
                <a:latin typeface="Jazz LET"/>
                <a:cs typeface="Jazz LET"/>
              </a:rPr>
              <a:t>Willie the Lion Smith (1897-1983)</a:t>
            </a:r>
            <a:br>
              <a:rPr lang="en-US" sz="2400" b="1" dirty="0" smtClean="0">
                <a:latin typeface="Jazz LET"/>
                <a:cs typeface="Jazz LET"/>
              </a:rPr>
            </a:br>
            <a:r>
              <a:rPr lang="en-US" sz="2400" dirty="0" smtClean="0">
                <a:latin typeface="Jazz LET"/>
                <a:cs typeface="Jazz LET"/>
              </a:rPr>
              <a:t>“Founding Father” of stride piano</a:t>
            </a:r>
            <a:endParaRPr lang="en-US" sz="2400" dirty="0">
              <a:latin typeface="Jazz LET"/>
              <a:cs typeface="Jazz LE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 smtClean="0"/>
              <a:t>Moved</a:t>
            </a:r>
            <a:r>
              <a:rPr lang="en-US" dirty="0" smtClean="0"/>
              <a:t> to Newark, NJ- </a:t>
            </a:r>
            <a:r>
              <a:rPr lang="en-US" sz="2600" dirty="0" smtClean="0"/>
              <a:t>stride piano style</a:t>
            </a:r>
          </a:p>
          <a:p>
            <a:r>
              <a:rPr lang="en-US" b="1" dirty="0" smtClean="0"/>
              <a:t>World War I: </a:t>
            </a:r>
          </a:p>
          <a:p>
            <a:pPr lvl="1"/>
            <a:r>
              <a:rPr lang="en-US" dirty="0" smtClean="0"/>
              <a:t>Enlisted with 92</a:t>
            </a:r>
            <a:r>
              <a:rPr lang="en-US" baseline="30000" dirty="0" smtClean="0"/>
              <a:t>nd</a:t>
            </a:r>
            <a:r>
              <a:rPr lang="en-US" dirty="0" smtClean="0"/>
              <a:t> Division</a:t>
            </a:r>
          </a:p>
          <a:p>
            <a:pPr lvl="1"/>
            <a:r>
              <a:rPr lang="en-US" dirty="0" smtClean="0"/>
              <a:t>Gunner on front line, nicknamed “The Lion” by his commanding officer</a:t>
            </a:r>
          </a:p>
          <a:p>
            <a:r>
              <a:rPr lang="en-US" b="1" dirty="0" smtClean="0"/>
              <a:t>Post-War:</a:t>
            </a:r>
          </a:p>
          <a:p>
            <a:pPr lvl="1"/>
            <a:r>
              <a:rPr lang="en-US" dirty="0" smtClean="0"/>
              <a:t>One of the most influential piano players in NYC</a:t>
            </a:r>
          </a:p>
          <a:p>
            <a:pPr lvl="1"/>
            <a:r>
              <a:rPr lang="en-US" dirty="0" smtClean="0"/>
              <a:t>One of the “Big 3”</a:t>
            </a:r>
          </a:p>
          <a:p>
            <a:pPr lvl="1"/>
            <a:r>
              <a:rPr lang="en-US" dirty="0" smtClean="0"/>
              <a:t>Mentored Duke Ellington, Count Basie and </a:t>
            </a:r>
            <a:r>
              <a:rPr lang="en-US" dirty="0" err="1" smtClean="0"/>
              <a:t>Thelonious</a:t>
            </a:r>
            <a:r>
              <a:rPr lang="en-US" dirty="0" smtClean="0"/>
              <a:t> Monk</a:t>
            </a:r>
          </a:p>
          <a:p>
            <a:endParaRPr lang="en-US" dirty="0"/>
          </a:p>
        </p:txBody>
      </p:sp>
      <p:pic>
        <p:nvPicPr>
          <p:cNvPr id="11" name="Content Placeholder 10" descr="0001v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89" b="-268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37834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35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SOrnela\Desktop\JAtZ_red_Page_1.tif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486400"/>
            <a:ext cx="81786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ight Arrow 5"/>
          <p:cNvSpPr/>
          <p:nvPr/>
        </p:nvSpPr>
        <p:spPr>
          <a:xfrm rot="5400000" flipH="1">
            <a:off x="5524500" y="3238500"/>
            <a:ext cx="68580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CCECFF"/>
          </a:solidFill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 flipH="1">
            <a:off x="-228600" y="6265333"/>
            <a:ext cx="82296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CCECFF"/>
          </a:solidFill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 flipH="1">
            <a:off x="0" y="6477000"/>
            <a:ext cx="91440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99CCFF"/>
          </a:solidFill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 flipH="1">
            <a:off x="3429000" y="6324600"/>
            <a:ext cx="4572000" cy="381000"/>
          </a:xfrm>
          <a:prstGeom prst="rightArrow">
            <a:avLst>
              <a:gd name="adj1" fmla="val 48888"/>
              <a:gd name="adj2" fmla="val 116666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11430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latin typeface="Jazz LET"/>
                <a:cs typeface="Jazz LET"/>
              </a:rPr>
              <a:t>Music as a Primary Source</a:t>
            </a:r>
            <a:br>
              <a:rPr lang="en-US" sz="2800" b="1" dirty="0" smtClean="0">
                <a:latin typeface="Jazz LET"/>
                <a:cs typeface="Jazz LET"/>
              </a:rPr>
            </a:br>
            <a:r>
              <a:rPr lang="en-US" sz="2800" b="1" dirty="0" smtClean="0">
                <a:latin typeface="Jazz LET"/>
                <a:cs typeface="Jazz LET"/>
              </a:rPr>
              <a:t>Analysis of “On Patrol in No Man’s Land”</a:t>
            </a:r>
            <a:endParaRPr lang="en-US" sz="2800" b="1" dirty="0">
              <a:latin typeface="Jazz LET"/>
              <a:cs typeface="Jazz LET"/>
            </a:endParaRPr>
          </a:p>
        </p:txBody>
      </p:sp>
      <p:pic>
        <p:nvPicPr>
          <p:cNvPr id="15" name="Content Placeholder 14" descr="James+Reese+Europe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165" r="-6916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5171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35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SOrnela\Desktop\JAtZ_red_Page_1.tif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486400"/>
            <a:ext cx="81786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ight Arrow 5"/>
          <p:cNvSpPr/>
          <p:nvPr/>
        </p:nvSpPr>
        <p:spPr>
          <a:xfrm rot="5400000" flipH="1">
            <a:off x="5524500" y="3238500"/>
            <a:ext cx="68580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CCECFF"/>
          </a:solidFill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 flipH="1">
            <a:off x="-228600" y="6265333"/>
            <a:ext cx="82296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CCECFF"/>
          </a:solidFill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 flipH="1">
            <a:off x="0" y="6477000"/>
            <a:ext cx="91440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99CCFF"/>
          </a:solidFill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 flipH="1">
            <a:off x="3429000" y="6324600"/>
            <a:ext cx="4572000" cy="381000"/>
          </a:xfrm>
          <a:prstGeom prst="rightArrow">
            <a:avLst>
              <a:gd name="adj1" fmla="val 48888"/>
              <a:gd name="adj2" fmla="val 116666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447800"/>
          </a:xfrm>
        </p:spPr>
        <p:txBody>
          <a:bodyPr>
            <a:noAutofit/>
          </a:bodyPr>
          <a:lstStyle/>
          <a:p>
            <a:r>
              <a:rPr lang="en-US" sz="3600" b="1" dirty="0" smtClean="0"/>
              <a:t>Impact of Modern War on Culture: Art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i="1" dirty="0" smtClean="0"/>
              <a:t>Portrait of a German Officer </a:t>
            </a:r>
            <a:br>
              <a:rPr lang="en-US" sz="3600" i="1" dirty="0" smtClean="0"/>
            </a:br>
            <a:r>
              <a:rPr lang="en-US" sz="3600" dirty="0" smtClean="0"/>
              <a:t>by Marsden Hartley</a:t>
            </a:r>
            <a:endParaRPr lang="en-US" sz="3600" dirty="0"/>
          </a:p>
        </p:txBody>
      </p:sp>
      <p:pic>
        <p:nvPicPr>
          <p:cNvPr id="13" name="Content Placeholder 12" descr="h2_49.70.42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5465" r="-95465"/>
          <a:stretch>
            <a:fillRect/>
          </a:stretch>
        </p:blipFill>
        <p:spPr>
          <a:xfrm>
            <a:off x="457200" y="1828800"/>
            <a:ext cx="8229600" cy="4495800"/>
          </a:xfrm>
        </p:spPr>
      </p:pic>
    </p:spTree>
    <p:extLst>
      <p:ext uri="{BB962C8B-B14F-4D97-AF65-F5344CB8AC3E}">
        <p14:creationId xmlns:p14="http://schemas.microsoft.com/office/powerpoint/2010/main" val="2491179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35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SOrnela\Desktop\JAtZ_red_Page_1.tif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486400"/>
            <a:ext cx="81786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ight Arrow 5"/>
          <p:cNvSpPr/>
          <p:nvPr/>
        </p:nvSpPr>
        <p:spPr>
          <a:xfrm rot="5400000" flipH="1">
            <a:off x="5524500" y="3238500"/>
            <a:ext cx="68580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CCECFF"/>
          </a:solidFill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 flipH="1">
            <a:off x="-228600" y="6265333"/>
            <a:ext cx="82296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CCECFF"/>
          </a:solidFill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 flipH="1">
            <a:off x="0" y="6477000"/>
            <a:ext cx="91440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99CCFF"/>
          </a:solidFill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 flipH="1">
            <a:off x="3429000" y="6324600"/>
            <a:ext cx="4572000" cy="381000"/>
          </a:xfrm>
          <a:prstGeom prst="rightArrow">
            <a:avLst>
              <a:gd name="adj1" fmla="val 48888"/>
              <a:gd name="adj2" fmla="val 116666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 smtClean="0"/>
              <a:t>Impact of Modern War on Culture: Art</a:t>
            </a:r>
            <a:br>
              <a:rPr lang="en-US" sz="3600" b="1" dirty="0" smtClean="0"/>
            </a:br>
            <a:r>
              <a:rPr lang="en-US" sz="3600" i="1" dirty="0" smtClean="0"/>
              <a:t>Republican Automatons </a:t>
            </a:r>
            <a:r>
              <a:rPr lang="en-US" sz="3600" dirty="0" smtClean="0"/>
              <a:t>by George Grosz</a:t>
            </a:r>
            <a:endParaRPr lang="en-US" sz="3600" dirty="0"/>
          </a:p>
        </p:txBody>
      </p:sp>
      <p:pic>
        <p:nvPicPr>
          <p:cNvPr id="5" name="Content Placeholder 4" descr="CRI_121959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5361" r="-6536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78175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35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SOrnela\Desktop\JAtZ_red_Page_1.tif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486400"/>
            <a:ext cx="81786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ight Arrow 5"/>
          <p:cNvSpPr/>
          <p:nvPr/>
        </p:nvSpPr>
        <p:spPr>
          <a:xfrm rot="5400000" flipH="1">
            <a:off x="5524500" y="3238500"/>
            <a:ext cx="68580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CCECFF"/>
          </a:solidFill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 flipH="1">
            <a:off x="-228600" y="6265333"/>
            <a:ext cx="82296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CCECFF"/>
          </a:solidFill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 flipH="1">
            <a:off x="0" y="6477000"/>
            <a:ext cx="91440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99CCFF"/>
          </a:solidFill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 flipH="1">
            <a:off x="3429000" y="6324600"/>
            <a:ext cx="4572000" cy="381000"/>
          </a:xfrm>
          <a:prstGeom prst="rightArrow">
            <a:avLst>
              <a:gd name="adj1" fmla="val 48888"/>
              <a:gd name="adj2" fmla="val 116666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 dirty="0" smtClean="0"/>
              <a:t>Impact of Modern War on Culture: Art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i="1" dirty="0" smtClean="0"/>
              <a:t>The End of the War </a:t>
            </a:r>
            <a:r>
              <a:rPr lang="en-US" sz="3600" dirty="0" smtClean="0"/>
              <a:t>by Horace Pippin</a:t>
            </a:r>
            <a:endParaRPr lang="en-US" sz="3600" dirty="0"/>
          </a:p>
        </p:txBody>
      </p:sp>
      <p:pic>
        <p:nvPicPr>
          <p:cNvPr id="5" name="Content Placeholder 4" descr="1941-2-1-CX(1)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672" r="-2267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4844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35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SOrnela\Desktop\JAtZ_red_Page_1.tif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486400"/>
            <a:ext cx="81786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ight Arrow 5"/>
          <p:cNvSpPr/>
          <p:nvPr/>
        </p:nvSpPr>
        <p:spPr>
          <a:xfrm rot="5400000" flipH="1">
            <a:off x="5524500" y="3238500"/>
            <a:ext cx="68580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CCECFF"/>
          </a:solidFill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 flipH="1">
            <a:off x="-228600" y="6265333"/>
            <a:ext cx="82296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CCECFF"/>
          </a:solidFill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 flipH="1">
            <a:off x="0" y="6477000"/>
            <a:ext cx="91440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99CCFF"/>
          </a:solidFill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 flipH="1">
            <a:off x="3429000" y="6324600"/>
            <a:ext cx="4572000" cy="381000"/>
          </a:xfrm>
          <a:prstGeom prst="rightArrow">
            <a:avLst>
              <a:gd name="adj1" fmla="val 48888"/>
              <a:gd name="adj2" fmla="val 116666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Impact of Modern War on Culture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Analysis of Poster Art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11" name="Content Placeholder 10" descr="3b49205r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4379" r="-8437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06954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35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SOrnela\Desktop\JAtZ_red_Page_1.tif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486400"/>
            <a:ext cx="81786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ight Arrow 5"/>
          <p:cNvSpPr/>
          <p:nvPr/>
        </p:nvSpPr>
        <p:spPr>
          <a:xfrm rot="5400000" flipH="1">
            <a:off x="5524500" y="3238500"/>
            <a:ext cx="68580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CCECFF"/>
          </a:solidFill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 flipH="1">
            <a:off x="-228600" y="6265333"/>
            <a:ext cx="82296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CCECFF"/>
          </a:solidFill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 flipH="1">
            <a:off x="0" y="6477000"/>
            <a:ext cx="91440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99CCFF"/>
          </a:solidFill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 flipH="1">
            <a:off x="3429000" y="6324600"/>
            <a:ext cx="4572000" cy="381000"/>
          </a:xfrm>
          <a:prstGeom prst="rightArrow">
            <a:avLst>
              <a:gd name="adj1" fmla="val 48888"/>
              <a:gd name="adj2" fmla="val 116666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Impact of Modern War on Culture: </a:t>
            </a:r>
            <a:r>
              <a:rPr lang="en-US" dirty="0" smtClean="0"/>
              <a:t>Memorials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Germany</a:t>
            </a:r>
            <a:endParaRPr lang="en-US" dirty="0"/>
          </a:p>
        </p:txBody>
      </p:sp>
      <p:pic>
        <p:nvPicPr>
          <p:cNvPr id="12" name="Content Placeholder 11" descr="w_06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0873" b="-30873"/>
          <a:stretch>
            <a:fillRect/>
          </a:stretch>
        </p:blipFill>
        <p:spPr/>
      </p:pic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Australia</a:t>
            </a:r>
            <a:endParaRPr lang="en-US" dirty="0"/>
          </a:p>
        </p:txBody>
      </p:sp>
      <p:pic>
        <p:nvPicPr>
          <p:cNvPr id="15" name="Content Placeholder 14" descr="w_45.jpg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1386" b="-4138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78833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35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SOrnela\Desktop\JAtZ_red_Page_1.tif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486400"/>
            <a:ext cx="81786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ight Arrow 5"/>
          <p:cNvSpPr/>
          <p:nvPr/>
        </p:nvSpPr>
        <p:spPr>
          <a:xfrm rot="5400000" flipH="1">
            <a:off x="5524500" y="3238500"/>
            <a:ext cx="68580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CCECFF"/>
          </a:solidFill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 flipH="1">
            <a:off x="-228600" y="6265333"/>
            <a:ext cx="82296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CCECFF"/>
          </a:solidFill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 flipH="1">
            <a:off x="0" y="6477000"/>
            <a:ext cx="91440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99CCFF"/>
          </a:solidFill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 flipH="1">
            <a:off x="3429000" y="6324600"/>
            <a:ext cx="4572000" cy="381000"/>
          </a:xfrm>
          <a:prstGeom prst="rightArrow">
            <a:avLst>
              <a:gd name="adj1" fmla="val 48888"/>
              <a:gd name="adj2" fmla="val 116666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Impact of Modern War on Culture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Memorials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Liberty Memorial, Kansas City</a:t>
            </a:r>
            <a:endParaRPr lang="en-US" dirty="0"/>
          </a:p>
        </p:txBody>
      </p:sp>
      <p:pic>
        <p:nvPicPr>
          <p:cNvPr id="12" name="Content Placeholder 11" descr="Liberty_Memorial_2008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672" b="-17672"/>
          <a:stretch>
            <a:fillRect/>
          </a:stretch>
        </p:blipFill>
        <p:spPr>
          <a:xfrm>
            <a:off x="457200" y="1905000"/>
            <a:ext cx="4040188" cy="3951288"/>
          </a:xfrm>
        </p:spPr>
      </p:pic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Tomb of the Unknown, Arlington</a:t>
            </a:r>
            <a:endParaRPr lang="en-US" dirty="0"/>
          </a:p>
        </p:txBody>
      </p:sp>
      <p:pic>
        <p:nvPicPr>
          <p:cNvPr id="15" name="Content Placeholder 14" descr="tomb.jpg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897" b="-6897"/>
          <a:stretch>
            <a:fillRect/>
          </a:stretch>
        </p:blipFill>
        <p:spPr>
          <a:xfrm>
            <a:off x="4572000" y="1905000"/>
            <a:ext cx="4041775" cy="3951288"/>
          </a:xfrm>
        </p:spPr>
      </p:pic>
    </p:spTree>
    <p:extLst>
      <p:ext uri="{BB962C8B-B14F-4D97-AF65-F5344CB8AC3E}">
        <p14:creationId xmlns:p14="http://schemas.microsoft.com/office/powerpoint/2010/main" val="3071333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35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SOrnela\Desktop\JAtZ_red_Page_1.tif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486400"/>
            <a:ext cx="81786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ight Arrow 5"/>
          <p:cNvSpPr/>
          <p:nvPr/>
        </p:nvSpPr>
        <p:spPr>
          <a:xfrm rot="5400000" flipH="1">
            <a:off x="5524500" y="3238500"/>
            <a:ext cx="68580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CCECFF"/>
          </a:solidFill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 flipH="1">
            <a:off x="-228600" y="6265333"/>
            <a:ext cx="82296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CCECFF"/>
          </a:solidFill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 flipH="1">
            <a:off x="0" y="6477000"/>
            <a:ext cx="91440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99CCFF"/>
          </a:solidFill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 flipH="1">
            <a:off x="3429000" y="6324600"/>
            <a:ext cx="4572000" cy="381000"/>
          </a:xfrm>
          <a:prstGeom prst="rightArrow">
            <a:avLst>
              <a:gd name="adj1" fmla="val 48888"/>
              <a:gd name="adj2" fmla="val 116666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Jazz LET"/>
                <a:cs typeface="Jazz LET"/>
              </a:rPr>
              <a:t>Jazz from A to Z</a:t>
            </a:r>
            <a:endParaRPr lang="en-US" dirty="0">
              <a:latin typeface="Jazz LET"/>
              <a:cs typeface="Jazz LET"/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endParaRPr lang="en-US" dirty="0" smtClean="0"/>
          </a:p>
          <a:p>
            <a:r>
              <a:rPr lang="en-US" dirty="0" smtClean="0">
                <a:latin typeface="Jazz LET"/>
                <a:cs typeface="Jazz LET"/>
              </a:rPr>
              <a:t>Educator Workshop Registration</a:t>
            </a:r>
          </a:p>
          <a:p>
            <a:pPr lvl="1"/>
            <a:r>
              <a:rPr lang="en-US" dirty="0" smtClean="0"/>
              <a:t>Direct to You Workshops!</a:t>
            </a:r>
          </a:p>
          <a:p>
            <a:pPr lvl="2"/>
            <a:r>
              <a:rPr lang="en-US" dirty="0" smtClean="0"/>
              <a:t>“Lady Sings the Blues: Bessie Smith and the ‘New Woman’ of the 1920s”</a:t>
            </a:r>
          </a:p>
          <a:p>
            <a:pPr lvl="2"/>
            <a:r>
              <a:rPr lang="en-US" dirty="0" smtClean="0"/>
              <a:t>“A ‘New Deal’ for African Americans? Analyzing the Songs of African Americans During the Great Depression”</a:t>
            </a:r>
          </a:p>
          <a:p>
            <a:pPr lvl="1" algn="ctr"/>
            <a:r>
              <a:rPr lang="en-US" dirty="0" smtClean="0"/>
              <a:t>“Everybody’s Got the Blues: Migration of the Blues in post-World War II United States and United Kingdom”</a:t>
            </a:r>
          </a:p>
          <a:p>
            <a:pPr lvl="2"/>
            <a:r>
              <a:rPr lang="en-US" dirty="0" smtClean="0"/>
              <a:t>January 13- Elementary and Junior High Educators</a:t>
            </a:r>
          </a:p>
          <a:p>
            <a:pPr lvl="2"/>
            <a:r>
              <a:rPr lang="en-US" dirty="0" smtClean="0"/>
              <a:t>January 14- High School Educators</a:t>
            </a:r>
          </a:p>
          <a:p>
            <a:r>
              <a:rPr lang="en-US" dirty="0" smtClean="0">
                <a:latin typeface="Jazz LET"/>
                <a:cs typeface="Jazz LET"/>
              </a:rPr>
              <a:t>Resources</a:t>
            </a:r>
          </a:p>
          <a:p>
            <a:r>
              <a:rPr lang="en-US" dirty="0" smtClean="0">
                <a:latin typeface="Jazz LET"/>
                <a:cs typeface="Jazz LET"/>
              </a:rPr>
              <a:t>Lesson Plans</a:t>
            </a:r>
          </a:p>
          <a:p>
            <a:endParaRPr lang="en-US" dirty="0" smtClean="0"/>
          </a:p>
          <a:p>
            <a:pPr algn="ctr"/>
            <a:endParaRPr lang="en-US" dirty="0"/>
          </a:p>
          <a:p>
            <a:pPr marL="0" indent="0" algn="ctr">
              <a:buNone/>
            </a:pPr>
            <a:r>
              <a:rPr lang="en-US" dirty="0">
                <a:hlinkClick r:id="rId3"/>
              </a:rPr>
              <a:t>http://jazzfromatoz.mesaartscenter.com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7478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35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SOrnela\Desktop\JAtZ_red_Page_1.tif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486400"/>
            <a:ext cx="81786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ight Arrow 5"/>
          <p:cNvSpPr/>
          <p:nvPr/>
        </p:nvSpPr>
        <p:spPr>
          <a:xfrm rot="5400000" flipH="1">
            <a:off x="5524500" y="3238500"/>
            <a:ext cx="68580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CCECFF"/>
          </a:solidFill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 flipH="1">
            <a:off x="-228600" y="6265333"/>
            <a:ext cx="82296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CCECFF"/>
          </a:solidFill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 flipH="1">
            <a:off x="0" y="6477000"/>
            <a:ext cx="91440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99CCFF"/>
          </a:solidFill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 flipH="1">
            <a:off x="3429000" y="6324600"/>
            <a:ext cx="4572000" cy="381000"/>
          </a:xfrm>
          <a:prstGeom prst="rightArrow">
            <a:avLst>
              <a:gd name="adj1" fmla="val 48888"/>
              <a:gd name="adj2" fmla="val 116666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Photo Credits: Modern War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600" dirty="0" smtClean="0"/>
              <a:t>Harlem Hellfighters</a:t>
            </a:r>
            <a:r>
              <a:rPr lang="en-US" sz="1600" dirty="0"/>
              <a:t> Cover </a:t>
            </a:r>
            <a:r>
              <a:rPr lang="en-US" sz="1600" dirty="0">
                <a:hlinkClick r:id="rId3"/>
              </a:rPr>
              <a:t>http://www.hollywoodreporter.com/heat-vision/sony-nabs-max-brooks-wwi-</a:t>
            </a:r>
            <a:r>
              <a:rPr lang="en-US" sz="1600" dirty="0" smtClean="0">
                <a:hlinkClick r:id="rId3"/>
              </a:rPr>
              <a:t>686887</a:t>
            </a:r>
            <a:endParaRPr lang="en-US" sz="1600" dirty="0" smtClean="0"/>
          </a:p>
          <a:p>
            <a:r>
              <a:rPr lang="en-US" sz="1600" dirty="0" smtClean="0"/>
              <a:t>Mass Destruction </a:t>
            </a:r>
            <a:r>
              <a:rPr lang="en-US" sz="1600" dirty="0" smtClean="0">
                <a:hlinkClick r:id="rId4"/>
              </a:rPr>
              <a:t>http</a:t>
            </a:r>
            <a:r>
              <a:rPr lang="en-US" sz="1600" dirty="0">
                <a:hlinkClick r:id="rId4"/>
              </a:rPr>
              <a:t>://www.theatlantic.com/static/infocus/wwi</a:t>
            </a:r>
            <a:r>
              <a:rPr lang="en-US" sz="1600" dirty="0" smtClean="0">
                <a:hlinkClick r:id="rId4"/>
              </a:rPr>
              <a:t>/</a:t>
            </a:r>
            <a:endParaRPr lang="en-US" sz="1600" dirty="0" smtClean="0"/>
          </a:p>
          <a:p>
            <a:r>
              <a:rPr lang="en-US" sz="1600" dirty="0" smtClean="0"/>
              <a:t>The </a:t>
            </a:r>
            <a:r>
              <a:rPr lang="en-US" sz="1600" dirty="0"/>
              <a:t>Air War </a:t>
            </a:r>
            <a:r>
              <a:rPr lang="en-US" sz="1600" dirty="0">
                <a:hlinkClick r:id="rId4"/>
              </a:rPr>
              <a:t>http://www.theatlantic.com/static/infocus/wwi</a:t>
            </a:r>
            <a:r>
              <a:rPr lang="en-US" sz="1600" dirty="0" smtClean="0">
                <a:hlinkClick r:id="rId4"/>
              </a:rPr>
              <a:t>/</a:t>
            </a:r>
            <a:endParaRPr lang="en-US" sz="1600" dirty="0" smtClean="0"/>
          </a:p>
          <a:p>
            <a:r>
              <a:rPr lang="en-US" sz="1600" dirty="0"/>
              <a:t>Weaponry </a:t>
            </a:r>
            <a:r>
              <a:rPr lang="en-US" sz="1600" dirty="0">
                <a:hlinkClick r:id="rId4"/>
              </a:rPr>
              <a:t>http://www.theatlantic.com/static/infocus/wwi</a:t>
            </a:r>
            <a:r>
              <a:rPr lang="en-US" sz="1600" dirty="0" smtClean="0">
                <a:hlinkClick r:id="rId4"/>
              </a:rPr>
              <a:t>/</a:t>
            </a:r>
            <a:endParaRPr lang="en-US" sz="1600" dirty="0" smtClean="0"/>
          </a:p>
          <a:p>
            <a:r>
              <a:rPr lang="en-US" sz="1600" dirty="0" smtClean="0"/>
              <a:t>Giant </a:t>
            </a:r>
            <a:r>
              <a:rPr lang="en-US" sz="1600" dirty="0"/>
              <a:t>Artillery Guns </a:t>
            </a:r>
            <a:r>
              <a:rPr lang="en-US" sz="1600" dirty="0">
                <a:hlinkClick r:id="rId4"/>
              </a:rPr>
              <a:t>http://www.theatlantic.com/static/infocus/wwi</a:t>
            </a:r>
            <a:r>
              <a:rPr lang="en-US" sz="1600" dirty="0" smtClean="0">
                <a:hlinkClick r:id="rId4"/>
              </a:rPr>
              <a:t>/</a:t>
            </a:r>
            <a:endParaRPr lang="en-US" sz="1600" dirty="0" smtClean="0"/>
          </a:p>
          <a:p>
            <a:r>
              <a:rPr lang="en-US" sz="1600" dirty="0"/>
              <a:t>Giant Artillery </a:t>
            </a:r>
            <a:r>
              <a:rPr lang="en-US" sz="1600" dirty="0">
                <a:hlinkClick r:id="rId4"/>
              </a:rPr>
              <a:t>http://www.theatlantic.com/static/infocus/wwi</a:t>
            </a:r>
            <a:r>
              <a:rPr lang="en-US" sz="1600" dirty="0" smtClean="0">
                <a:hlinkClick r:id="rId4"/>
              </a:rPr>
              <a:t>/</a:t>
            </a:r>
            <a:endParaRPr lang="en-US" sz="1600" dirty="0" smtClean="0"/>
          </a:p>
          <a:p>
            <a:r>
              <a:rPr lang="en-US" sz="1600" dirty="0"/>
              <a:t>Poison Gas </a:t>
            </a:r>
            <a:r>
              <a:rPr lang="en-US" sz="1600" dirty="0">
                <a:hlinkClick r:id="rId4"/>
              </a:rPr>
              <a:t>http://www.theatlantic.com/static/infocus/wwi</a:t>
            </a:r>
            <a:r>
              <a:rPr lang="en-US" sz="1600" dirty="0" smtClean="0">
                <a:hlinkClick r:id="rId4"/>
              </a:rPr>
              <a:t>/</a:t>
            </a:r>
            <a:endParaRPr lang="en-US" sz="1600" dirty="0" smtClean="0"/>
          </a:p>
          <a:p>
            <a:r>
              <a:rPr lang="en-US" sz="1600" dirty="0" smtClean="0"/>
              <a:t>The </a:t>
            </a:r>
            <a:r>
              <a:rPr lang="en-US" sz="1600" dirty="0"/>
              <a:t>Machine Gun </a:t>
            </a:r>
            <a:r>
              <a:rPr lang="en-US" sz="1600" dirty="0">
                <a:hlinkClick r:id="rId4"/>
              </a:rPr>
              <a:t>http://www.theatlantic.com/static/infocus/wwi</a:t>
            </a:r>
            <a:r>
              <a:rPr lang="en-US" sz="1600" dirty="0" smtClean="0">
                <a:hlinkClick r:id="rId4"/>
              </a:rPr>
              <a:t>/</a:t>
            </a:r>
            <a:r>
              <a:rPr lang="en-US" sz="1600" dirty="0" smtClean="0"/>
              <a:t> </a:t>
            </a:r>
          </a:p>
          <a:p>
            <a:r>
              <a:rPr lang="en-US" sz="1600" dirty="0"/>
              <a:t>Trench Warfare </a:t>
            </a:r>
            <a:r>
              <a:rPr lang="en-US" sz="1600" dirty="0">
                <a:hlinkClick r:id="rId4"/>
              </a:rPr>
              <a:t>http://www.theatlantic.com/static/infocus/wwi</a:t>
            </a:r>
            <a:r>
              <a:rPr lang="en-US" sz="1600" dirty="0" smtClean="0">
                <a:hlinkClick r:id="rId4"/>
              </a:rPr>
              <a:t>/</a:t>
            </a:r>
            <a:endParaRPr lang="en-US" sz="1600" dirty="0" smtClean="0"/>
          </a:p>
          <a:p>
            <a:r>
              <a:rPr lang="en-US" sz="1600" dirty="0" smtClean="0"/>
              <a:t>What is the impact of </a:t>
            </a:r>
            <a:r>
              <a:rPr lang="en-US" sz="1600" dirty="0"/>
              <a:t>mechanized war? </a:t>
            </a:r>
            <a:r>
              <a:rPr lang="en-US" sz="1600" dirty="0">
                <a:hlinkClick r:id="rId4"/>
              </a:rPr>
              <a:t>http://www.theatlantic.com/static/infocus/wwi</a:t>
            </a:r>
            <a:r>
              <a:rPr lang="en-US" sz="1600" dirty="0" smtClean="0">
                <a:hlinkClick r:id="rId4"/>
              </a:rPr>
              <a:t>/</a:t>
            </a:r>
            <a:endParaRPr lang="en-US" sz="1600" dirty="0" smtClean="0"/>
          </a:p>
          <a:p>
            <a:r>
              <a:rPr lang="en-US" sz="1600" dirty="0" smtClean="0"/>
              <a:t>Arming of the Earth </a:t>
            </a:r>
            <a:r>
              <a:rPr lang="en-US" sz="1600" dirty="0"/>
              <a:t>(photo) </a:t>
            </a:r>
            <a:r>
              <a:rPr lang="en-US" sz="1600" dirty="0">
                <a:hlinkClick r:id="rId4"/>
              </a:rPr>
              <a:t>http://www.theatlantic.com/static/infocus/wwi</a:t>
            </a:r>
            <a:r>
              <a:rPr lang="en-US" sz="1600" dirty="0" smtClean="0">
                <a:hlinkClick r:id="rId4"/>
              </a:rPr>
              <a:t>/</a:t>
            </a:r>
            <a:r>
              <a:rPr lang="en-US" sz="1600" dirty="0" smtClean="0"/>
              <a:t>  </a:t>
            </a:r>
          </a:p>
          <a:p>
            <a:r>
              <a:rPr lang="en-US" sz="1600" dirty="0" smtClean="0"/>
              <a:t>video accessible through ASU </a:t>
            </a:r>
            <a:r>
              <a:rPr lang="en-US" sz="1600" dirty="0"/>
              <a:t>online library </a:t>
            </a:r>
            <a:r>
              <a:rPr lang="en-US" sz="1600" dirty="0">
                <a:hlinkClick r:id="rId5"/>
              </a:rPr>
              <a:t>http://digital.films.com.ezproxy1.lib.asu.edu/PortalViewVideo.aspx?xtid=</a:t>
            </a:r>
            <a:r>
              <a:rPr lang="en-US" sz="1600" dirty="0" smtClean="0">
                <a:hlinkClick r:id="rId5"/>
              </a:rPr>
              <a:t>42057</a:t>
            </a:r>
            <a:endParaRPr lang="en-US" sz="1600" dirty="0" smtClean="0"/>
          </a:p>
          <a:p>
            <a:endParaRPr lang="en-US" sz="1400" dirty="0" smtClean="0"/>
          </a:p>
          <a:p>
            <a:endParaRPr lang="en-US" sz="1400" dirty="0" smtClean="0"/>
          </a:p>
          <a:p>
            <a:endParaRPr lang="en-US" sz="1400" dirty="0" smtClean="0"/>
          </a:p>
          <a:p>
            <a:endParaRPr lang="en-US" sz="1400" dirty="0" smtClean="0"/>
          </a:p>
          <a:p>
            <a:endParaRPr lang="en-US" sz="1400" dirty="0" smtClean="0"/>
          </a:p>
          <a:p>
            <a:endParaRPr lang="en-US" sz="1400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6832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35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SOrnela\Desktop\JAtZ_red_Page_1.tif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486400"/>
            <a:ext cx="81786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ight Arrow 5"/>
          <p:cNvSpPr/>
          <p:nvPr/>
        </p:nvSpPr>
        <p:spPr>
          <a:xfrm rot="5400000" flipH="1">
            <a:off x="5524500" y="3238500"/>
            <a:ext cx="68580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CCECFF"/>
          </a:solidFill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 flipH="1">
            <a:off x="-228600" y="6265333"/>
            <a:ext cx="82296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CCECFF"/>
          </a:solidFill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 flipH="1">
            <a:off x="0" y="6477000"/>
            <a:ext cx="91440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99CCFF"/>
          </a:solidFill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 flipH="1">
            <a:off x="3429000" y="6324600"/>
            <a:ext cx="4572000" cy="381000"/>
          </a:xfrm>
          <a:prstGeom prst="rightArrow">
            <a:avLst>
              <a:gd name="adj1" fmla="val 48888"/>
              <a:gd name="adj2" fmla="val 116666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venir Black Oblique"/>
                <a:cs typeface="Avenir Black Oblique"/>
              </a:rPr>
              <a:t>The Air War</a:t>
            </a:r>
            <a:endParaRPr lang="en-US" dirty="0">
              <a:latin typeface="Avenir Black Oblique"/>
              <a:cs typeface="Avenir Black Oblique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Avenir Black"/>
                <a:cs typeface="Avenir Black"/>
              </a:rPr>
              <a:t>Reconnaissance Aircraft</a:t>
            </a:r>
            <a:endParaRPr lang="en-US" dirty="0">
              <a:latin typeface="Avenir Black"/>
              <a:cs typeface="Avenir Black"/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>
                <a:latin typeface="Avenir Black"/>
                <a:cs typeface="Avenir Black"/>
              </a:rPr>
              <a:t>Bombers</a:t>
            </a:r>
            <a:endParaRPr lang="en-US" dirty="0">
              <a:latin typeface="Avenir Black"/>
              <a:cs typeface="Avenir Black"/>
            </a:endParaRPr>
          </a:p>
        </p:txBody>
      </p:sp>
      <p:pic>
        <p:nvPicPr>
          <p:cNvPr id="16" name="Content Placeholder 15" descr="w_35 copy 3.jpg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386" b="-20386"/>
          <a:stretch>
            <a:fillRect/>
          </a:stretch>
        </p:blipFill>
        <p:spPr>
          <a:xfrm>
            <a:off x="4648200" y="1981200"/>
            <a:ext cx="4041775" cy="3951288"/>
          </a:xfrm>
        </p:spPr>
      </p:pic>
      <p:pic>
        <p:nvPicPr>
          <p:cNvPr id="15" name="Content Placeholder 14" descr="w_01 copy.jpg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8681" b="-28681"/>
          <a:stretch>
            <a:fillRect/>
          </a:stretch>
        </p:blipFill>
        <p:spPr>
          <a:xfrm>
            <a:off x="457200" y="1828800"/>
            <a:ext cx="4040188" cy="3951288"/>
          </a:xfrm>
        </p:spPr>
      </p:pic>
    </p:spTree>
    <p:extLst>
      <p:ext uri="{BB962C8B-B14F-4D97-AF65-F5344CB8AC3E}">
        <p14:creationId xmlns:p14="http://schemas.microsoft.com/office/powerpoint/2010/main" val="2245228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35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SOrnela\Desktop\JAtZ_red_Page_1.tif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486400"/>
            <a:ext cx="81786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ight Arrow 5"/>
          <p:cNvSpPr/>
          <p:nvPr/>
        </p:nvSpPr>
        <p:spPr>
          <a:xfrm rot="5400000" flipH="1">
            <a:off x="5524500" y="3238500"/>
            <a:ext cx="68580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CCECFF"/>
          </a:solidFill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 flipH="1">
            <a:off x="-228600" y="6265333"/>
            <a:ext cx="82296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CCECFF"/>
          </a:solidFill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 flipH="1">
            <a:off x="0" y="6477000"/>
            <a:ext cx="91440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99CCFF"/>
          </a:solidFill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 flipH="1">
            <a:off x="3429000" y="6324600"/>
            <a:ext cx="4572000" cy="381000"/>
          </a:xfrm>
          <a:prstGeom prst="rightArrow">
            <a:avLst>
              <a:gd name="adj1" fmla="val 48888"/>
              <a:gd name="adj2" fmla="val 116666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Photo Credits: Racism in the Ranks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sz="1400" dirty="0" smtClean="0"/>
              <a:t>Racism </a:t>
            </a:r>
            <a:r>
              <a:rPr lang="en-US" sz="1400" dirty="0"/>
              <a:t>in the Ranks </a:t>
            </a:r>
            <a:r>
              <a:rPr lang="en-US" sz="1400" dirty="0">
                <a:hlinkClick r:id="rId3"/>
              </a:rPr>
              <a:t>http://www.pbs.org/wnet/african-americans-many-rivers-to-cross/history/who-were-the-harlem-hellfighters</a:t>
            </a:r>
            <a:r>
              <a:rPr lang="en-US" sz="1400" dirty="0" smtClean="0">
                <a:hlinkClick r:id="rId3"/>
              </a:rPr>
              <a:t>/</a:t>
            </a:r>
            <a:endParaRPr lang="en-US" sz="1400" dirty="0" smtClean="0"/>
          </a:p>
          <a:p>
            <a:r>
              <a:rPr lang="en-US" sz="1400" dirty="0" smtClean="0"/>
              <a:t>Pre-War </a:t>
            </a:r>
            <a:r>
              <a:rPr lang="en-US" sz="1400" dirty="0"/>
              <a:t>Race Relations </a:t>
            </a:r>
            <a:r>
              <a:rPr lang="en-US" sz="1400" dirty="0">
                <a:hlinkClick r:id="rId4"/>
              </a:rPr>
              <a:t>http://www.inmotionaame.org/gallery/?migration=8&amp;topic=99&amp;type=</a:t>
            </a:r>
            <a:r>
              <a:rPr lang="en-US" sz="1400" dirty="0" smtClean="0">
                <a:hlinkClick r:id="rId4"/>
              </a:rPr>
              <a:t>image</a:t>
            </a:r>
            <a:r>
              <a:rPr lang="en-US" sz="1400" dirty="0" smtClean="0"/>
              <a:t> </a:t>
            </a:r>
          </a:p>
          <a:p>
            <a:r>
              <a:rPr lang="en-US" sz="1400" dirty="0" smtClean="0"/>
              <a:t>The </a:t>
            </a:r>
            <a:r>
              <a:rPr lang="en-US" sz="1400" dirty="0"/>
              <a:t>Great Migration- </a:t>
            </a:r>
            <a:r>
              <a:rPr lang="en-US" sz="1400" dirty="0">
                <a:hlinkClick r:id="rId4"/>
              </a:rPr>
              <a:t>http://www.inmotionaame.org/gallery/?migration=8&amp;topic=99&amp;type=</a:t>
            </a:r>
            <a:r>
              <a:rPr lang="en-US" sz="1400" dirty="0" smtClean="0">
                <a:hlinkClick r:id="rId4"/>
              </a:rPr>
              <a:t>image</a:t>
            </a:r>
            <a:endParaRPr lang="en-US" sz="1400" dirty="0" smtClean="0"/>
          </a:p>
          <a:p>
            <a:r>
              <a:rPr lang="en-US" sz="1400" dirty="0" smtClean="0"/>
              <a:t>Segregation </a:t>
            </a:r>
            <a:r>
              <a:rPr lang="en-US" sz="1400" dirty="0"/>
              <a:t>and </a:t>
            </a:r>
            <a:r>
              <a:rPr lang="en-US" sz="1400" dirty="0" smtClean="0"/>
              <a:t>Discrimination (Northern Cities)- </a:t>
            </a:r>
            <a:r>
              <a:rPr lang="en-US" sz="1400" dirty="0">
                <a:hlinkClick r:id="rId4"/>
              </a:rPr>
              <a:t>http://www.inmotionaame.org/gallery/?migration=8&amp;topic=99&amp;type=</a:t>
            </a:r>
            <a:r>
              <a:rPr lang="en-US" sz="1400" dirty="0" smtClean="0">
                <a:hlinkClick r:id="rId4"/>
              </a:rPr>
              <a:t>image</a:t>
            </a:r>
            <a:endParaRPr lang="en-US" sz="1400" dirty="0" smtClean="0"/>
          </a:p>
          <a:p>
            <a:pPr marL="342900" lvl="2" indent="-342900"/>
            <a:r>
              <a:rPr lang="en-US" sz="1400" dirty="0" smtClean="0"/>
              <a:t>Segregation and Discrimination (United States Military- </a:t>
            </a:r>
            <a:r>
              <a:rPr lang="en-US" sz="1400" u="sng" dirty="0">
                <a:hlinkClick r:id="rId5"/>
              </a:rPr>
              <a:t>http://exhibitions.nypl.org/africanaage/essay-world-war-i.html</a:t>
            </a:r>
            <a:r>
              <a:rPr lang="en-US" sz="1400" dirty="0"/>
              <a:t> </a:t>
            </a:r>
            <a:endParaRPr lang="en-US" sz="1400" dirty="0" smtClean="0"/>
          </a:p>
          <a:p>
            <a:pPr marL="342900" lvl="2" indent="-342900"/>
            <a:r>
              <a:rPr lang="en-US" sz="1400" dirty="0"/>
              <a:t>Woodrow Wilson- </a:t>
            </a:r>
            <a:r>
              <a:rPr lang="en-US" sz="1400" dirty="0">
                <a:hlinkClick r:id="rId6"/>
              </a:rPr>
              <a:t>http://lcweb2.loc.gov/service/pnp/cph/</a:t>
            </a:r>
            <a:r>
              <a:rPr lang="en-US" sz="1400" dirty="0" smtClean="0">
                <a:hlinkClick r:id="rId6"/>
              </a:rPr>
              <a:t>3g0000/</a:t>
            </a:r>
            <a:r>
              <a:rPr lang="en-US" sz="1400" dirty="0">
                <a:hlinkClick r:id="rId6"/>
              </a:rPr>
              <a:t>3g07000/3g07300/3g07389v.jpg</a:t>
            </a:r>
            <a:r>
              <a:rPr lang="en-US" sz="1400" dirty="0"/>
              <a:t> </a:t>
            </a:r>
            <a:endParaRPr lang="en-US" sz="1400" dirty="0" smtClean="0"/>
          </a:p>
          <a:p>
            <a:pPr marL="342900" lvl="2" indent="-342900"/>
            <a:r>
              <a:rPr lang="en-US" sz="1400" dirty="0" smtClean="0"/>
              <a:t>W.E.B. DuBois and A. </a:t>
            </a:r>
            <a:r>
              <a:rPr lang="en-US" sz="1400" dirty="0"/>
              <a:t>Philip Randolph- </a:t>
            </a:r>
            <a:r>
              <a:rPr lang="en-US" sz="1400" dirty="0">
                <a:hlinkClick r:id="rId7"/>
              </a:rPr>
              <a:t>http://www.loc.gov/rr/program/bib/dubois</a:t>
            </a:r>
            <a:r>
              <a:rPr lang="en-US" sz="1400" dirty="0" smtClean="0">
                <a:hlinkClick r:id="rId7"/>
              </a:rPr>
              <a:t>/</a:t>
            </a:r>
            <a:r>
              <a:rPr lang="en-US" sz="1400" dirty="0"/>
              <a:t>  </a:t>
            </a:r>
            <a:r>
              <a:rPr lang="en-US" sz="1400" dirty="0" smtClean="0">
                <a:hlinkClick r:id="rId8"/>
              </a:rPr>
              <a:t>http</a:t>
            </a:r>
            <a:r>
              <a:rPr lang="en-US" sz="1400" dirty="0">
                <a:hlinkClick r:id="rId8"/>
              </a:rPr>
              <a:t>://blackhistorynow.com/asa-philip-randolph</a:t>
            </a:r>
            <a:r>
              <a:rPr lang="en-US" sz="1400" dirty="0" smtClean="0">
                <a:hlinkClick r:id="rId8"/>
              </a:rPr>
              <a:t>/</a:t>
            </a:r>
            <a:endParaRPr lang="en-US" sz="1400" dirty="0" smtClean="0"/>
          </a:p>
          <a:p>
            <a:pPr marL="342900" lvl="2" indent="-342900"/>
            <a:r>
              <a:rPr lang="en-US" sz="1400" dirty="0" smtClean="0"/>
              <a:t>W.E.B. </a:t>
            </a:r>
            <a:r>
              <a:rPr lang="en-US" sz="1400" dirty="0" err="1" smtClean="0"/>
              <a:t>DuBois</a:t>
            </a:r>
            <a:r>
              <a:rPr lang="en-US" sz="1400" dirty="0"/>
              <a:t>- </a:t>
            </a:r>
            <a:r>
              <a:rPr lang="en-US" sz="1400" dirty="0">
                <a:hlinkClick r:id="rId9"/>
              </a:rPr>
              <a:t>http://www.theroot.com/articles/culture/2013/11/who_were_the_harlem_hellfighters.2.</a:t>
            </a:r>
            <a:r>
              <a:rPr lang="en-US" sz="1400" dirty="0" smtClean="0">
                <a:hlinkClick r:id="rId9"/>
              </a:rPr>
              <a:t>html</a:t>
            </a:r>
            <a:endParaRPr lang="en-US" sz="1400" dirty="0" smtClean="0"/>
          </a:p>
          <a:p>
            <a:pPr marL="342900" lvl="2" indent="-342900"/>
            <a:r>
              <a:rPr lang="en-US" sz="1400" dirty="0"/>
              <a:t>The Messenger- </a:t>
            </a:r>
            <a:r>
              <a:rPr lang="en-US" sz="1400" dirty="0">
                <a:hlinkClick r:id="rId9"/>
              </a:rPr>
              <a:t>http://www.theroot.com/articles/culture/2013/11/who_were_the_harlem_hellfighters.2.</a:t>
            </a:r>
            <a:r>
              <a:rPr lang="en-US" sz="1400" dirty="0" smtClean="0">
                <a:hlinkClick r:id="rId9"/>
              </a:rPr>
              <a:t>html</a:t>
            </a:r>
            <a:r>
              <a:rPr lang="en-US" sz="1400" dirty="0"/>
              <a:t>  </a:t>
            </a:r>
            <a:r>
              <a:rPr lang="en-US" sz="1400" dirty="0">
                <a:hlinkClick r:id="rId10"/>
              </a:rPr>
              <a:t>http://ecx.images-amazon.com/images/I/</a:t>
            </a:r>
            <a:r>
              <a:rPr lang="en-US" sz="1400" dirty="0" smtClean="0">
                <a:hlinkClick r:id="rId10"/>
              </a:rPr>
              <a:t>51HBQSHC3DL.jpg</a:t>
            </a:r>
            <a:r>
              <a:rPr lang="en-US" sz="1400" dirty="0" smtClean="0"/>
              <a:t> </a:t>
            </a:r>
          </a:p>
          <a:p>
            <a:pPr marL="342900" lvl="2" indent="-342900"/>
            <a:r>
              <a:rPr lang="en-US" sz="1400" dirty="0" smtClean="0"/>
              <a:t>The Black Community Responds- </a:t>
            </a:r>
            <a:r>
              <a:rPr lang="en-US" sz="1400" u="sng" dirty="0">
                <a:hlinkClick r:id="rId5"/>
              </a:rPr>
              <a:t>http://exhibitions.nypl.org/africanaage/essay-world-war-i.html</a:t>
            </a:r>
            <a:r>
              <a:rPr lang="en-US" sz="1400" dirty="0"/>
              <a:t> </a:t>
            </a:r>
            <a:endParaRPr lang="en-US" sz="1400" dirty="0" smtClean="0"/>
          </a:p>
          <a:p>
            <a:pPr marL="342900" lvl="2" indent="-342900"/>
            <a:r>
              <a:rPr lang="en-US" sz="1400" dirty="0" smtClean="0"/>
              <a:t>The Black </a:t>
            </a:r>
            <a:r>
              <a:rPr lang="en-US" sz="1400" dirty="0"/>
              <a:t>Community Responds- </a:t>
            </a:r>
            <a:r>
              <a:rPr lang="en-US" sz="1400" dirty="0">
                <a:hlinkClick r:id="rId11"/>
              </a:rPr>
              <a:t>http://www.loc.gov/collection/world-war-i-sheet-music</a:t>
            </a:r>
            <a:r>
              <a:rPr lang="en-US" sz="1400" dirty="0" smtClean="0">
                <a:hlinkClick r:id="rId11"/>
              </a:rPr>
              <a:t>/</a:t>
            </a:r>
            <a:r>
              <a:rPr lang="en-US" sz="1400" dirty="0" smtClean="0"/>
              <a:t> </a:t>
            </a:r>
            <a:r>
              <a:rPr lang="en-US" sz="1400" dirty="0" smtClean="0">
                <a:hlinkClick r:id="rId12"/>
              </a:rPr>
              <a:t>http</a:t>
            </a:r>
            <a:r>
              <a:rPr lang="en-US" sz="1400" dirty="0">
                <a:hlinkClick r:id="rId12"/>
              </a:rPr>
              <a:t>://www.loc.gov/pictures/item/93503146</a:t>
            </a:r>
            <a:r>
              <a:rPr lang="en-US" sz="1400" dirty="0" smtClean="0">
                <a:hlinkClick r:id="rId12"/>
              </a:rPr>
              <a:t>/</a:t>
            </a:r>
            <a:r>
              <a:rPr lang="en-US" sz="1400" dirty="0" smtClean="0"/>
              <a:t> </a:t>
            </a:r>
          </a:p>
          <a:p>
            <a:pPr marL="342900" lvl="2" indent="-342900"/>
            <a:r>
              <a:rPr lang="en-US" sz="1400" dirty="0" smtClean="0"/>
              <a:t>Shipping Out- </a:t>
            </a:r>
            <a:r>
              <a:rPr lang="en-US" sz="1400" u="sng" dirty="0">
                <a:hlinkClick r:id="rId5"/>
              </a:rPr>
              <a:t>http://exhibitions.nypl.org/africanaage/essay-world-war-i.html</a:t>
            </a:r>
            <a:r>
              <a:rPr lang="en-US" sz="1400" dirty="0"/>
              <a:t> </a:t>
            </a:r>
            <a:endParaRPr lang="en-US" sz="1400" dirty="0" smtClean="0"/>
          </a:p>
          <a:p>
            <a:pPr marL="342900" lvl="2" indent="-342900"/>
            <a:endParaRPr lang="en-US" sz="1400" dirty="0" smtClean="0"/>
          </a:p>
          <a:p>
            <a:pPr marL="342900" lvl="2" indent="-342900"/>
            <a:endParaRPr lang="en-US" sz="1400" dirty="0"/>
          </a:p>
          <a:p>
            <a:pPr marL="342900" lvl="2" indent="-342900"/>
            <a:endParaRPr lang="en-US" sz="1400" dirty="0" smtClean="0"/>
          </a:p>
          <a:p>
            <a:pPr marL="342900" lvl="2" indent="-342900"/>
            <a:endParaRPr lang="en-US" sz="1400" dirty="0" smtClean="0"/>
          </a:p>
          <a:p>
            <a:pPr marL="342900" lvl="2" indent="-342900"/>
            <a:endParaRPr lang="en-US" sz="1400" dirty="0" smtClean="0"/>
          </a:p>
          <a:p>
            <a:pPr marL="342900" lvl="2" indent="-342900"/>
            <a:endParaRPr lang="en-US" sz="1400" dirty="0"/>
          </a:p>
          <a:p>
            <a:endParaRPr lang="en-US" sz="1400" dirty="0" smtClean="0"/>
          </a:p>
          <a:p>
            <a:endParaRPr lang="en-US" sz="1400" dirty="0" smtClean="0"/>
          </a:p>
          <a:p>
            <a:endParaRPr lang="en-US" sz="1400" dirty="0" smtClean="0"/>
          </a:p>
          <a:p>
            <a:endParaRPr lang="en-US" sz="1400" dirty="0" smtClean="0"/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571200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35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SOrnela\Desktop\JAtZ_red_Page_1.tif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486400"/>
            <a:ext cx="81786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ight Arrow 5"/>
          <p:cNvSpPr/>
          <p:nvPr/>
        </p:nvSpPr>
        <p:spPr>
          <a:xfrm rot="5400000" flipH="1">
            <a:off x="5524500" y="3238500"/>
            <a:ext cx="68580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CCECFF"/>
          </a:solidFill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 flipH="1">
            <a:off x="-228600" y="6265333"/>
            <a:ext cx="82296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CCECFF"/>
          </a:solidFill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 flipH="1">
            <a:off x="0" y="6477000"/>
            <a:ext cx="91440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99CCFF"/>
          </a:solidFill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 flipH="1">
            <a:off x="3429000" y="6324600"/>
            <a:ext cx="4572000" cy="381000"/>
          </a:xfrm>
          <a:prstGeom prst="rightArrow">
            <a:avLst>
              <a:gd name="adj1" fmla="val 48888"/>
              <a:gd name="adj2" fmla="val 116666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Photo Credits: Racism in the Ranks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lvl="2" indent="-342900"/>
            <a:r>
              <a:rPr lang="en-US" sz="1400" dirty="0"/>
              <a:t>Black Servicemen: </a:t>
            </a:r>
            <a:r>
              <a:rPr lang="en-US" sz="1400" dirty="0">
                <a:hlinkClick r:id="rId3"/>
              </a:rPr>
              <a:t>http://www.theroot.com/articles/culture/2013/11/who_were_the_harlem_hellfighters.2.</a:t>
            </a:r>
            <a:r>
              <a:rPr lang="en-US" sz="1400" dirty="0" smtClean="0">
                <a:hlinkClick r:id="rId3"/>
              </a:rPr>
              <a:t>html</a:t>
            </a:r>
            <a:endParaRPr lang="en-US" sz="1400" dirty="0" smtClean="0"/>
          </a:p>
          <a:p>
            <a:pPr marL="342900" lvl="2" indent="-342900"/>
            <a:r>
              <a:rPr lang="en-US" sz="1400" dirty="0" err="1" smtClean="0"/>
              <a:t>Hellfighters</a:t>
            </a:r>
            <a:r>
              <a:rPr lang="en-US" sz="1400" dirty="0" smtClean="0"/>
              <a:t>- </a:t>
            </a:r>
            <a:r>
              <a:rPr lang="en-US" sz="1400" u="sng" dirty="0">
                <a:hlinkClick r:id="rId4"/>
              </a:rPr>
              <a:t>http://www.archives.gov/education/lessons/369th-infantry/</a:t>
            </a:r>
            <a:r>
              <a:rPr lang="en-US" sz="1400" dirty="0"/>
              <a:t> </a:t>
            </a:r>
          </a:p>
          <a:p>
            <a:pPr marL="342900" lvl="2" indent="-342900"/>
            <a:r>
              <a:rPr lang="en-US" sz="1400" dirty="0"/>
              <a:t>369</a:t>
            </a:r>
            <a:r>
              <a:rPr lang="en-US" sz="1400" baseline="30000" dirty="0"/>
              <a:t>th</a:t>
            </a:r>
            <a:r>
              <a:rPr lang="en-US" sz="1400" dirty="0"/>
              <a:t> Infantry in Europe- </a:t>
            </a:r>
            <a:r>
              <a:rPr lang="en-US" sz="1400" u="sng" dirty="0">
                <a:hlinkClick r:id="rId5"/>
              </a:rPr>
              <a:t>http://exhibitions.nypl.org/africanaage/essay-world-war-i.html</a:t>
            </a:r>
            <a:r>
              <a:rPr lang="en-US" sz="1400" dirty="0"/>
              <a:t> </a:t>
            </a:r>
          </a:p>
          <a:p>
            <a:pPr marL="342900" lvl="2" indent="-342900"/>
            <a:r>
              <a:rPr lang="en-US" sz="1400" dirty="0"/>
              <a:t>Members Receive the Croix de Guerre- </a:t>
            </a:r>
            <a:r>
              <a:rPr lang="en-US" sz="1400" u="sng" dirty="0">
                <a:hlinkClick r:id="rId5"/>
              </a:rPr>
              <a:t>http://exhibitions.nypl.org/africanaage/essay-world-war-i.html</a:t>
            </a:r>
            <a:r>
              <a:rPr lang="en-US" sz="1400" dirty="0"/>
              <a:t> </a:t>
            </a:r>
            <a:endParaRPr lang="en-US" sz="1400" dirty="0" smtClean="0"/>
          </a:p>
          <a:p>
            <a:pPr marL="342900" lvl="2" indent="-342900"/>
            <a:r>
              <a:rPr lang="en-US" sz="1400" dirty="0" smtClean="0"/>
              <a:t>The Hellfighters Return Home - </a:t>
            </a:r>
            <a:r>
              <a:rPr lang="en-US" sz="1400" u="sng" dirty="0">
                <a:hlinkClick r:id="rId5"/>
              </a:rPr>
              <a:t>http://exhibitions.nypl.org/africanaage/essay-world-war-i.html</a:t>
            </a:r>
            <a:r>
              <a:rPr lang="en-US" sz="1400" dirty="0"/>
              <a:t> </a:t>
            </a:r>
            <a:endParaRPr lang="en-US" sz="1400" dirty="0" smtClean="0"/>
          </a:p>
          <a:p>
            <a:pPr marL="342900" lvl="2" indent="-342900"/>
            <a:r>
              <a:rPr lang="en-US" sz="1400" dirty="0" smtClean="0"/>
              <a:t>Harlem Honors Its Heroes- </a:t>
            </a:r>
            <a:r>
              <a:rPr lang="en-US" sz="1400" u="sng" dirty="0">
                <a:hlinkClick r:id="rId5"/>
              </a:rPr>
              <a:t>http://exhibitions.nypl.org/africanaage/essay-world-war-i.html</a:t>
            </a:r>
            <a:r>
              <a:rPr lang="en-US" sz="1400" dirty="0"/>
              <a:t> </a:t>
            </a:r>
            <a:r>
              <a:rPr lang="en-US" sz="1400" dirty="0" smtClean="0"/>
              <a:t> </a:t>
            </a:r>
            <a:r>
              <a:rPr lang="en-US" sz="1400" dirty="0"/>
              <a:t>	</a:t>
            </a:r>
            <a:r>
              <a:rPr lang="en-US" sz="1400" u="sng" dirty="0">
                <a:hlinkClick r:id="rId4"/>
              </a:rPr>
              <a:t>http://www.archives.gov/education/lessons/369th-infantry/</a:t>
            </a:r>
            <a:r>
              <a:rPr lang="en-US" sz="1400" dirty="0"/>
              <a:t> </a:t>
            </a:r>
            <a:endParaRPr lang="en-US" sz="1400" dirty="0" smtClean="0"/>
          </a:p>
          <a:p>
            <a:pPr marL="342900" lvl="2" indent="-342900"/>
            <a:endParaRPr lang="en-US" sz="1400" dirty="0"/>
          </a:p>
          <a:p>
            <a:pPr marL="0" lvl="2" indent="0">
              <a:buNone/>
            </a:pPr>
            <a:endParaRPr lang="en-US" sz="1400" dirty="0" smtClean="0"/>
          </a:p>
          <a:p>
            <a:pPr marL="342900" lvl="2" indent="-342900"/>
            <a:endParaRPr lang="en-US" sz="1400" dirty="0" smtClean="0"/>
          </a:p>
          <a:p>
            <a:pPr marL="342900" lvl="2" indent="-342900"/>
            <a:endParaRPr lang="en-US" sz="1400" dirty="0" smtClean="0"/>
          </a:p>
          <a:p>
            <a:pPr marL="0" lvl="1" indent="0">
              <a:buNone/>
            </a:pPr>
            <a:r>
              <a:rPr lang="en-US" sz="1800" dirty="0"/>
              <a:t>	</a:t>
            </a:r>
            <a:endParaRPr lang="en-US" sz="1800" dirty="0" smtClean="0"/>
          </a:p>
          <a:p>
            <a:pPr marL="342900" lvl="2" indent="-342900"/>
            <a:endParaRPr lang="en-US" sz="1400" dirty="0" smtClean="0"/>
          </a:p>
          <a:p>
            <a:pPr marL="342900" lvl="2" indent="-342900"/>
            <a:endParaRPr lang="en-US" sz="1400" dirty="0"/>
          </a:p>
          <a:p>
            <a:pPr marL="342900" lvl="2" indent="-342900"/>
            <a:endParaRPr lang="en-US" sz="1400" dirty="0" smtClean="0"/>
          </a:p>
          <a:p>
            <a:pPr marL="342900" lvl="2" indent="-342900"/>
            <a:endParaRPr lang="en-US" sz="1400" dirty="0"/>
          </a:p>
          <a:p>
            <a:pPr marL="342900" lvl="2" indent="-342900"/>
            <a:endParaRPr lang="en-US" sz="1400" dirty="0"/>
          </a:p>
          <a:p>
            <a:pPr marL="342900" lvl="2" indent="-342900"/>
            <a:endParaRPr lang="en-US" sz="1400" dirty="0" smtClean="0"/>
          </a:p>
          <a:p>
            <a:pPr marL="342900" lvl="2" indent="-342900"/>
            <a:endParaRPr lang="en-US" sz="1400" dirty="0"/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96393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35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SOrnela\Desktop\JAtZ_red_Page_1.tif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486400"/>
            <a:ext cx="81786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ight Arrow 5"/>
          <p:cNvSpPr/>
          <p:nvPr/>
        </p:nvSpPr>
        <p:spPr>
          <a:xfrm rot="5400000" flipH="1">
            <a:off x="5524500" y="3238500"/>
            <a:ext cx="68580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CCECFF"/>
          </a:solidFill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 flipH="1">
            <a:off x="-228600" y="6265333"/>
            <a:ext cx="82296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CCECFF"/>
          </a:solidFill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 flipH="1">
            <a:off x="0" y="6477000"/>
            <a:ext cx="91440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99CCFF"/>
          </a:solidFill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 flipH="1">
            <a:off x="3429000" y="6324600"/>
            <a:ext cx="4572000" cy="381000"/>
          </a:xfrm>
          <a:prstGeom prst="rightArrow">
            <a:avLst>
              <a:gd name="adj1" fmla="val 48888"/>
              <a:gd name="adj2" fmla="val 116666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Photo Credits: James Reese Europe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2" indent="-342900"/>
            <a:r>
              <a:rPr lang="en-US" sz="1400" dirty="0"/>
              <a:t>James Reese </a:t>
            </a:r>
            <a:r>
              <a:rPr lang="en-US" sz="1400" dirty="0" smtClean="0"/>
              <a:t>Europe CD Cover- </a:t>
            </a:r>
            <a:r>
              <a:rPr lang="en-US" sz="1400" dirty="0"/>
              <a:t>personal photo, Marcie Hutchinson</a:t>
            </a:r>
          </a:p>
          <a:p>
            <a:pPr marL="342900" lvl="2" indent="-342900"/>
            <a:r>
              <a:rPr lang="en-US" sz="1400" dirty="0"/>
              <a:t>James Reese Europe- </a:t>
            </a:r>
            <a:r>
              <a:rPr lang="en-US" sz="1400" u="sng" dirty="0">
                <a:hlinkClick r:id="rId3"/>
              </a:rPr>
              <a:t>http://exhibitions.nypl.org/africanaage/essay-world-war-i.html</a:t>
            </a:r>
            <a:r>
              <a:rPr lang="en-US" sz="1400" dirty="0"/>
              <a:t> </a:t>
            </a:r>
            <a:endParaRPr lang="en-US" sz="1400" dirty="0" smtClean="0"/>
          </a:p>
          <a:p>
            <a:pPr marL="342900" lvl="2" indent="-342900"/>
            <a:r>
              <a:rPr lang="en-US" sz="1400" dirty="0" smtClean="0"/>
              <a:t>James Reese </a:t>
            </a:r>
            <a:r>
              <a:rPr lang="en-US" sz="1400" dirty="0"/>
              <a:t>Europe- </a:t>
            </a:r>
            <a:r>
              <a:rPr lang="en-US" sz="1400" dirty="0">
                <a:hlinkClick r:id="rId4"/>
              </a:rPr>
              <a:t>http://www.archives.gov/education/lessons/369th-infantry</a:t>
            </a:r>
            <a:r>
              <a:rPr lang="en-US" sz="1400" dirty="0" smtClean="0">
                <a:hlinkClick r:id="rId4"/>
              </a:rPr>
              <a:t>/</a:t>
            </a:r>
            <a:r>
              <a:rPr lang="en-US" sz="1400" dirty="0" smtClean="0"/>
              <a:t> </a:t>
            </a:r>
            <a:endParaRPr lang="en-US" sz="1400" dirty="0"/>
          </a:p>
          <a:p>
            <a:pPr marL="342900" lvl="2" indent="-342900"/>
            <a:r>
              <a:rPr lang="en-US" sz="1400" dirty="0"/>
              <a:t>Legacy-  </a:t>
            </a:r>
            <a:r>
              <a:rPr lang="en-US" sz="1400" dirty="0">
                <a:hlinkClick r:id="rId5"/>
              </a:rPr>
              <a:t>http://artsedge.kennedy-center.org/interactives/harlem/faces/</a:t>
            </a:r>
            <a:r>
              <a:rPr lang="en-US" sz="1400" dirty="0" smtClean="0">
                <a:hlinkClick r:id="rId5"/>
              </a:rPr>
              <a:t>blake_pop.html</a:t>
            </a:r>
            <a:r>
              <a:rPr lang="en-US" sz="1400" dirty="0" smtClean="0"/>
              <a:t> </a:t>
            </a:r>
            <a:endParaRPr lang="en-US" sz="1400" dirty="0"/>
          </a:p>
          <a:p>
            <a:pPr marL="342900" lvl="2" indent="-342900"/>
            <a:r>
              <a:rPr lang="en-US" sz="1400" dirty="0" smtClean="0"/>
              <a:t>Noble </a:t>
            </a:r>
            <a:r>
              <a:rPr lang="en-US" sz="1400" dirty="0" err="1" smtClean="0"/>
              <a:t>Sissel</a:t>
            </a:r>
            <a:r>
              <a:rPr lang="en-US" sz="1400" dirty="0" smtClean="0"/>
              <a:t>- </a:t>
            </a:r>
            <a:r>
              <a:rPr lang="en-US" sz="1400" dirty="0" smtClean="0">
                <a:hlinkClick r:id="rId6"/>
              </a:rPr>
              <a:t>www.fofweb.com</a:t>
            </a:r>
            <a:r>
              <a:rPr lang="en-US" sz="1400" dirty="0" smtClean="0"/>
              <a:t> </a:t>
            </a:r>
          </a:p>
          <a:p>
            <a:pPr marL="342900" lvl="2" indent="-342900"/>
            <a:r>
              <a:rPr lang="en-US" sz="1400" dirty="0" err="1" smtClean="0"/>
              <a:t>Eubie</a:t>
            </a:r>
            <a:r>
              <a:rPr lang="en-US" sz="1400" dirty="0"/>
              <a:t> Blake- </a:t>
            </a:r>
            <a:r>
              <a:rPr lang="en-US" sz="1400" dirty="0">
                <a:hlinkClick r:id="rId7"/>
              </a:rPr>
              <a:t>http://www.npr.org/2012/10/19/123385170/eubie-blake-on-piano-</a:t>
            </a:r>
            <a:r>
              <a:rPr lang="en-US" sz="1400" dirty="0" smtClean="0">
                <a:hlinkClick r:id="rId7"/>
              </a:rPr>
              <a:t>jazz</a:t>
            </a:r>
            <a:r>
              <a:rPr lang="en-US" sz="1400" dirty="0" smtClean="0"/>
              <a:t> </a:t>
            </a:r>
          </a:p>
          <a:p>
            <a:pPr marL="342900" lvl="2" indent="-342900"/>
            <a:r>
              <a:rPr lang="en-US" sz="1400" dirty="0" smtClean="0"/>
              <a:t>Willie “The Lion” </a:t>
            </a:r>
            <a:r>
              <a:rPr lang="en-US" sz="1400" dirty="0"/>
              <a:t>Smith- </a:t>
            </a:r>
            <a:r>
              <a:rPr lang="en-US" sz="1400" dirty="0">
                <a:hlinkClick r:id="rId8"/>
              </a:rPr>
              <a:t>http://lcweb2.loc.gov/diglib/ihas/loc.natlib.gottlieb.07951/enlarge.html?page=1&amp;size=1024&amp;from=default&amp;section=</a:t>
            </a:r>
            <a:r>
              <a:rPr lang="en-US" sz="1400" dirty="0" smtClean="0">
                <a:hlinkClick r:id="rId8"/>
              </a:rPr>
              <a:t>ver01</a:t>
            </a:r>
            <a:r>
              <a:rPr lang="en-US" sz="1400" dirty="0" smtClean="0"/>
              <a:t> </a:t>
            </a:r>
            <a:endParaRPr lang="en-US" sz="1400" dirty="0"/>
          </a:p>
          <a:p>
            <a:pPr marL="342900" lvl="2" indent="-342900"/>
            <a:r>
              <a:rPr lang="en-US" sz="1400" dirty="0" smtClean="0"/>
              <a:t>Music as a </a:t>
            </a:r>
            <a:r>
              <a:rPr lang="en-US" sz="1400" dirty="0"/>
              <a:t>Primary Source- </a:t>
            </a:r>
            <a:r>
              <a:rPr lang="en-US" sz="1400" dirty="0">
                <a:hlinkClick r:id="rId9"/>
              </a:rPr>
              <a:t>http://www.last.fm/music/James+Reese+Europe/+images/</a:t>
            </a:r>
            <a:r>
              <a:rPr lang="en-US" sz="1400" dirty="0" smtClean="0">
                <a:hlinkClick r:id="rId9"/>
              </a:rPr>
              <a:t>405093</a:t>
            </a:r>
            <a:endParaRPr lang="en-US" sz="1400" dirty="0" smtClean="0"/>
          </a:p>
          <a:p>
            <a:pPr marL="342900" lvl="2" indent="-342900"/>
            <a:endParaRPr lang="en-US" sz="1400" dirty="0"/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075213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35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SOrnela\Desktop\JAtZ_red_Page_1.tif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486400"/>
            <a:ext cx="81786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ight Arrow 5"/>
          <p:cNvSpPr/>
          <p:nvPr/>
        </p:nvSpPr>
        <p:spPr>
          <a:xfrm rot="5400000" flipH="1">
            <a:off x="5524500" y="3238500"/>
            <a:ext cx="68580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CCECFF"/>
          </a:solidFill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 flipH="1">
            <a:off x="-228600" y="6265333"/>
            <a:ext cx="82296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CCECFF"/>
          </a:solidFill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 flipH="1">
            <a:off x="0" y="6477000"/>
            <a:ext cx="91440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99CCFF"/>
          </a:solidFill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 flipH="1">
            <a:off x="3429000" y="6324600"/>
            <a:ext cx="4572000" cy="381000"/>
          </a:xfrm>
          <a:prstGeom prst="rightArrow">
            <a:avLst>
              <a:gd name="adj1" fmla="val 48888"/>
              <a:gd name="adj2" fmla="val 116666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Impact of Modern War on Culture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400" i="1" smtClean="0"/>
              <a:t>Portrait </a:t>
            </a:r>
            <a:r>
              <a:rPr lang="en-US" sz="1400" i="1" dirty="0" smtClean="0"/>
              <a:t>of a </a:t>
            </a:r>
            <a:r>
              <a:rPr lang="en-US" sz="1400" i="1" dirty="0"/>
              <a:t>German Officer</a:t>
            </a:r>
            <a:r>
              <a:rPr lang="en-US" sz="1400" dirty="0"/>
              <a:t>- </a:t>
            </a:r>
            <a:r>
              <a:rPr lang="en-US" sz="1400" dirty="0">
                <a:hlinkClick r:id="rId3"/>
              </a:rPr>
              <a:t>http://www.metmuseum.org/toah/works-of-art/</a:t>
            </a:r>
            <a:r>
              <a:rPr lang="en-US" sz="1400" dirty="0" smtClean="0">
                <a:hlinkClick r:id="rId3"/>
              </a:rPr>
              <a:t>49.70.42</a:t>
            </a:r>
            <a:endParaRPr lang="en-US" sz="1400" dirty="0" smtClean="0"/>
          </a:p>
          <a:p>
            <a:r>
              <a:rPr lang="en-US" sz="1400" i="1" dirty="0"/>
              <a:t>Republican Automaton</a:t>
            </a:r>
            <a:r>
              <a:rPr lang="en-US" sz="1400" dirty="0"/>
              <a:t>- </a:t>
            </a:r>
            <a:r>
              <a:rPr lang="en-US" sz="1400" dirty="0">
                <a:hlinkClick r:id="rId4"/>
              </a:rPr>
              <a:t>http://www.moma.org/collection/browse_results.php?object_id=</a:t>
            </a:r>
            <a:r>
              <a:rPr lang="en-US" sz="1400" dirty="0" smtClean="0">
                <a:hlinkClick r:id="rId4"/>
              </a:rPr>
              <a:t>34169</a:t>
            </a:r>
            <a:endParaRPr lang="en-US" sz="1400" dirty="0" smtClean="0"/>
          </a:p>
          <a:p>
            <a:r>
              <a:rPr lang="en-US" sz="1400" i="1" dirty="0" smtClean="0"/>
              <a:t>The End of the War- </a:t>
            </a:r>
            <a:r>
              <a:rPr lang="en-US" sz="1400" u="sng" dirty="0">
                <a:hlinkClick r:id="rId5"/>
              </a:rPr>
              <a:t>http://www.philamuseum.org/collections/permanent/46280.html</a:t>
            </a:r>
            <a:r>
              <a:rPr lang="en-US" sz="1400" dirty="0"/>
              <a:t> </a:t>
            </a:r>
            <a:endParaRPr lang="en-US" sz="1400" dirty="0" smtClean="0"/>
          </a:p>
          <a:p>
            <a:r>
              <a:rPr lang="en-US" sz="1400" dirty="0" smtClean="0"/>
              <a:t>Analysis of </a:t>
            </a:r>
            <a:r>
              <a:rPr lang="en-US" sz="1400" dirty="0"/>
              <a:t>Poster Art - </a:t>
            </a:r>
            <a:r>
              <a:rPr lang="en-US" sz="1400" dirty="0">
                <a:hlinkClick r:id="rId6"/>
              </a:rPr>
              <a:t>http://www.loc.gov/pictures/resource/cph.3b49205</a:t>
            </a:r>
            <a:r>
              <a:rPr lang="en-US" sz="1400" dirty="0" smtClean="0">
                <a:hlinkClick r:id="rId6"/>
              </a:rPr>
              <a:t>/</a:t>
            </a:r>
            <a:endParaRPr lang="en-US" sz="1400" dirty="0" smtClean="0"/>
          </a:p>
          <a:p>
            <a:r>
              <a:rPr lang="en-US" sz="1400" dirty="0" smtClean="0"/>
              <a:t>Memorials- </a:t>
            </a:r>
            <a:r>
              <a:rPr lang="en-US" sz="1400" u="sng" dirty="0">
                <a:hlinkClick r:id="rId7"/>
              </a:rPr>
              <a:t>http://www.theatlantic.com/static/infocus/wwi/</a:t>
            </a:r>
            <a:r>
              <a:rPr lang="en-US" sz="1400" dirty="0"/>
              <a:t> </a:t>
            </a:r>
            <a:endParaRPr lang="en-US" sz="1400" dirty="0" smtClean="0"/>
          </a:p>
          <a:p>
            <a:r>
              <a:rPr lang="en-US" sz="1400" dirty="0" smtClean="0"/>
              <a:t>Memorials- </a:t>
            </a:r>
            <a:r>
              <a:rPr lang="en-US" sz="1400" u="sng" dirty="0">
                <a:hlinkClick r:id="rId8"/>
              </a:rPr>
              <a:t>http://upload.wikimedia.org/wikipedia/commons/9/9b/Liberty_Memorial_2008.jpg</a:t>
            </a:r>
            <a:r>
              <a:rPr lang="en-US" sz="1400" dirty="0"/>
              <a:t> </a:t>
            </a:r>
            <a:r>
              <a:rPr lang="en-US" sz="1400" dirty="0" smtClean="0"/>
              <a:t> </a:t>
            </a:r>
          </a:p>
          <a:p>
            <a:r>
              <a:rPr lang="en-US" sz="1400" dirty="0">
                <a:hlinkClick r:id="rId9"/>
              </a:rPr>
              <a:t>http://www.arlingtoncemetery.mil/Explore-the-Cemetery/Tomb-of-the-Unknown-</a:t>
            </a:r>
            <a:r>
              <a:rPr lang="en-US" sz="1400" dirty="0" smtClean="0">
                <a:hlinkClick r:id="rId9"/>
              </a:rPr>
              <a:t>Soldier</a:t>
            </a:r>
            <a:r>
              <a:rPr lang="en-US" sz="1400" dirty="0" smtClean="0"/>
              <a:t> </a:t>
            </a:r>
          </a:p>
          <a:p>
            <a:endParaRPr lang="en-US" sz="1400" dirty="0" smtClean="0"/>
          </a:p>
          <a:p>
            <a:endParaRPr lang="en-US" sz="1400" dirty="0" smtClean="0"/>
          </a:p>
          <a:p>
            <a:endParaRPr lang="en-US" sz="1400" dirty="0" smtClean="0"/>
          </a:p>
          <a:p>
            <a:endParaRPr lang="en-US" sz="1400" dirty="0" smtClean="0"/>
          </a:p>
          <a:p>
            <a:endParaRPr lang="en-US" sz="1400" dirty="0" smtClean="0"/>
          </a:p>
          <a:p>
            <a:endParaRPr lang="en-US" sz="1400" dirty="0" smtClean="0"/>
          </a:p>
          <a:p>
            <a:endParaRPr lang="en-US" sz="1400" dirty="0" smtClean="0"/>
          </a:p>
          <a:p>
            <a:endParaRPr lang="en-US" sz="1400" dirty="0" smtClean="0"/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370839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35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SOrnela\Desktop\JAtZ_red_Page_1.tif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486400"/>
            <a:ext cx="81786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ight Arrow 5"/>
          <p:cNvSpPr/>
          <p:nvPr/>
        </p:nvSpPr>
        <p:spPr>
          <a:xfrm rot="5400000" flipH="1">
            <a:off x="5524500" y="3238500"/>
            <a:ext cx="68580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CCECFF"/>
          </a:solidFill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 flipH="1">
            <a:off x="-228600" y="6265333"/>
            <a:ext cx="82296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CCECFF"/>
          </a:solidFill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 flipH="1">
            <a:off x="0" y="6477000"/>
            <a:ext cx="91440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99CCFF"/>
          </a:solidFill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 flipH="1">
            <a:off x="3429000" y="6324600"/>
            <a:ext cx="4572000" cy="381000"/>
          </a:xfrm>
          <a:prstGeom prst="rightArrow">
            <a:avLst>
              <a:gd name="adj1" fmla="val 48888"/>
              <a:gd name="adj2" fmla="val 116666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552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:\Outreach_Education\Jazz A to Z\logos\JazzAtoZ_FinalLogo_Colo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451624"/>
            <a:ext cx="1295400" cy="1330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rame 1"/>
          <p:cNvSpPr/>
          <p:nvPr/>
        </p:nvSpPr>
        <p:spPr>
          <a:xfrm>
            <a:off x="7848600" y="5392812"/>
            <a:ext cx="1295400" cy="1447800"/>
          </a:xfrm>
          <a:prstGeom prst="fram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ight Arrow 5"/>
          <p:cNvSpPr/>
          <p:nvPr/>
        </p:nvSpPr>
        <p:spPr>
          <a:xfrm rot="5400000" flipH="1">
            <a:off x="5524500" y="3238500"/>
            <a:ext cx="68580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99CCFF"/>
          </a:solidFill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 flipH="1">
            <a:off x="-228600" y="6265333"/>
            <a:ext cx="82296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CCECFF"/>
          </a:solidFill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 flipH="1">
            <a:off x="0" y="6477000"/>
            <a:ext cx="91440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99CCFF"/>
          </a:solidFill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 flipH="1">
            <a:off x="3429000" y="6324600"/>
            <a:ext cx="4572000" cy="381000"/>
          </a:xfrm>
          <a:prstGeom prst="rightArrow">
            <a:avLst>
              <a:gd name="adj1" fmla="val 48888"/>
              <a:gd name="adj2" fmla="val 116666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71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35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SOrnela\Desktop\JAtZ_red_Page_1.tif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486400"/>
            <a:ext cx="81786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ight Arrow 5"/>
          <p:cNvSpPr/>
          <p:nvPr/>
        </p:nvSpPr>
        <p:spPr>
          <a:xfrm rot="5400000" flipH="1">
            <a:off x="5524500" y="3238500"/>
            <a:ext cx="68580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CCECFF"/>
          </a:solidFill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 flipH="1">
            <a:off x="-228600" y="6265333"/>
            <a:ext cx="82296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CCECFF"/>
          </a:solidFill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 flipH="1">
            <a:off x="0" y="6477000"/>
            <a:ext cx="91440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99CCFF"/>
          </a:solidFill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 flipH="1">
            <a:off x="3429000" y="6324600"/>
            <a:ext cx="4572000" cy="381000"/>
          </a:xfrm>
          <a:prstGeom prst="rightArrow">
            <a:avLst>
              <a:gd name="adj1" fmla="val 48888"/>
              <a:gd name="adj2" fmla="val 116666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venir Black Oblique"/>
                <a:cs typeface="Avenir Black Oblique"/>
              </a:rPr>
              <a:t>Weaponry</a:t>
            </a:r>
            <a:endParaRPr lang="en-US" dirty="0">
              <a:latin typeface="Avenir Black Oblique"/>
              <a:cs typeface="Avenir Black Oblique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Avenir Black"/>
                <a:cs typeface="Avenir Black"/>
              </a:rPr>
              <a:t>Grenades</a:t>
            </a:r>
            <a:r>
              <a:rPr lang="en-US" dirty="0" smtClean="0"/>
              <a:t>			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>
                <a:latin typeface="Avenir Black"/>
                <a:cs typeface="Avenir Black"/>
              </a:rPr>
              <a:t>Flamethrowers</a:t>
            </a:r>
            <a:endParaRPr lang="en-US" dirty="0">
              <a:latin typeface="Avenir Black"/>
              <a:cs typeface="Avenir Black"/>
            </a:endParaRPr>
          </a:p>
        </p:txBody>
      </p:sp>
      <p:pic>
        <p:nvPicPr>
          <p:cNvPr id="14" name="Content Placeholder 13" descr="w_28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236" b="-21236"/>
          <a:stretch>
            <a:fillRect/>
          </a:stretch>
        </p:blipFill>
        <p:spPr>
          <a:xfrm>
            <a:off x="457200" y="1905000"/>
            <a:ext cx="4040188" cy="3951288"/>
          </a:xfrm>
        </p:spPr>
      </p:pic>
      <p:pic>
        <p:nvPicPr>
          <p:cNvPr id="17" name="Content Placeholder 16" descr="w_32.jpg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727" b="-17727"/>
          <a:stretch>
            <a:fillRect/>
          </a:stretch>
        </p:blipFill>
        <p:spPr>
          <a:xfrm>
            <a:off x="4648200" y="1981200"/>
            <a:ext cx="4041775" cy="3951288"/>
          </a:xfrm>
        </p:spPr>
      </p:pic>
    </p:spTree>
    <p:extLst>
      <p:ext uri="{BB962C8B-B14F-4D97-AF65-F5344CB8AC3E}">
        <p14:creationId xmlns:p14="http://schemas.microsoft.com/office/powerpoint/2010/main" val="1564688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35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SOrnela\Desktop\JAtZ_red_Page_1.tif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486400"/>
            <a:ext cx="81786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ight Arrow 5"/>
          <p:cNvSpPr/>
          <p:nvPr/>
        </p:nvSpPr>
        <p:spPr>
          <a:xfrm rot="5400000" flipH="1">
            <a:off x="5524500" y="3238500"/>
            <a:ext cx="68580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CCECFF"/>
          </a:solidFill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 flipH="1">
            <a:off x="-228600" y="6265333"/>
            <a:ext cx="82296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CCECFF"/>
          </a:solidFill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 flipH="1">
            <a:off x="0" y="6477000"/>
            <a:ext cx="91440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99CCFF"/>
          </a:solidFill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 flipH="1">
            <a:off x="3429000" y="6324600"/>
            <a:ext cx="4572000" cy="381000"/>
          </a:xfrm>
          <a:prstGeom prst="rightArrow">
            <a:avLst>
              <a:gd name="adj1" fmla="val 48888"/>
              <a:gd name="adj2" fmla="val 116666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/>
          <a:lstStyle/>
          <a:p>
            <a:r>
              <a:rPr lang="en-US" dirty="0" smtClean="0">
                <a:latin typeface="Avenir Black Oblique"/>
                <a:cs typeface="Avenir Black Oblique"/>
              </a:rPr>
              <a:t>Giant Artillery Guns</a:t>
            </a:r>
            <a:endParaRPr lang="en-US" dirty="0">
              <a:latin typeface="Avenir Black Oblique"/>
              <a:cs typeface="Avenir Black Oblique"/>
            </a:endParaRPr>
          </a:p>
        </p:txBody>
      </p:sp>
      <p:pic>
        <p:nvPicPr>
          <p:cNvPr id="14" name="Content Placeholder 13" descr="w_25.jp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3782" b="-33782"/>
          <a:stretch>
            <a:fillRect/>
          </a:stretch>
        </p:blipFill>
        <p:spPr>
          <a:xfrm>
            <a:off x="381000" y="1143000"/>
            <a:ext cx="4038600" cy="4525963"/>
          </a:xfrm>
        </p:spPr>
      </p:pic>
      <p:pic>
        <p:nvPicPr>
          <p:cNvPr id="15" name="Content Placeholder 14" descr="w_08.jpg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1533" b="-31533"/>
          <a:stretch>
            <a:fillRect/>
          </a:stretch>
        </p:blipFill>
        <p:spPr>
          <a:xfrm>
            <a:off x="4648200" y="1143000"/>
            <a:ext cx="4038600" cy="4525963"/>
          </a:xfrm>
        </p:spPr>
      </p:pic>
    </p:spTree>
    <p:extLst>
      <p:ext uri="{BB962C8B-B14F-4D97-AF65-F5344CB8AC3E}">
        <p14:creationId xmlns:p14="http://schemas.microsoft.com/office/powerpoint/2010/main" val="918024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35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SOrnela\Desktop\JAtZ_red_Page_1.tif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486400"/>
            <a:ext cx="81786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ight Arrow 5"/>
          <p:cNvSpPr/>
          <p:nvPr/>
        </p:nvSpPr>
        <p:spPr>
          <a:xfrm rot="5400000" flipH="1">
            <a:off x="5524500" y="3238500"/>
            <a:ext cx="68580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CCECFF"/>
          </a:solidFill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 flipH="1">
            <a:off x="-228600" y="6265333"/>
            <a:ext cx="82296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CCECFF"/>
          </a:solidFill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 flipH="1">
            <a:off x="0" y="6477000"/>
            <a:ext cx="91440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99CCFF"/>
          </a:solidFill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 flipH="1">
            <a:off x="3429000" y="6324600"/>
            <a:ext cx="4572000" cy="381000"/>
          </a:xfrm>
          <a:prstGeom prst="rightArrow">
            <a:avLst>
              <a:gd name="adj1" fmla="val 48888"/>
              <a:gd name="adj2" fmla="val 116666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venir Black Oblique"/>
                <a:cs typeface="Avenir Black Oblique"/>
              </a:rPr>
              <a:t>Giant Artillery</a:t>
            </a:r>
            <a:endParaRPr lang="en-US" dirty="0">
              <a:latin typeface="Avenir Black Oblique"/>
              <a:cs typeface="Avenir Black Oblique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24000"/>
            <a:ext cx="4040188" cy="914399"/>
          </a:xfrm>
        </p:spPr>
        <p:txBody>
          <a:bodyPr>
            <a:noAutofit/>
          </a:bodyPr>
          <a:lstStyle/>
          <a:p>
            <a:endParaRPr lang="en-US" sz="2000" dirty="0" smtClean="0">
              <a:latin typeface="Avenir Black"/>
              <a:cs typeface="Avenir Black"/>
            </a:endParaRPr>
          </a:p>
          <a:p>
            <a:endParaRPr lang="en-US" sz="2000" dirty="0">
              <a:latin typeface="Avenir Black"/>
              <a:cs typeface="Avenir Black"/>
            </a:endParaRPr>
          </a:p>
          <a:p>
            <a:r>
              <a:rPr lang="en-US" sz="2000" dirty="0" smtClean="0">
                <a:latin typeface="Avenir Black"/>
                <a:cs typeface="Avenir Black"/>
              </a:rPr>
              <a:t>Artillery explosions near the trenches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>
                <a:latin typeface="Avenir Black"/>
                <a:cs typeface="Avenir Black"/>
              </a:rPr>
              <a:t>Shell crater in Ypres, Belgium</a:t>
            </a:r>
            <a:endParaRPr lang="en-US" dirty="0">
              <a:latin typeface="Avenir Black"/>
              <a:cs typeface="Avenir Black"/>
            </a:endParaRPr>
          </a:p>
        </p:txBody>
      </p:sp>
      <p:pic>
        <p:nvPicPr>
          <p:cNvPr id="15" name="Content Placeholder 14" descr="w_37 copy.jpg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9266" b="-19266"/>
          <a:stretch>
            <a:fillRect/>
          </a:stretch>
        </p:blipFill>
        <p:spPr>
          <a:xfrm>
            <a:off x="4648200" y="2057400"/>
            <a:ext cx="4041775" cy="3951288"/>
          </a:xfrm>
        </p:spPr>
      </p:pic>
      <p:pic>
        <p:nvPicPr>
          <p:cNvPr id="19" name="Content Placeholder 18" descr="w_29.jpg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993" b="-21993"/>
          <a:stretch>
            <a:fillRect/>
          </a:stretch>
        </p:blipFill>
        <p:spPr>
          <a:xfrm>
            <a:off x="457200" y="1981200"/>
            <a:ext cx="4040188" cy="3951288"/>
          </a:xfrm>
        </p:spPr>
      </p:pic>
    </p:spTree>
    <p:extLst>
      <p:ext uri="{BB962C8B-B14F-4D97-AF65-F5344CB8AC3E}">
        <p14:creationId xmlns:p14="http://schemas.microsoft.com/office/powerpoint/2010/main" val="2731567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35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SOrnela\Desktop\JAtZ_red_Page_1.tif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5486400"/>
            <a:ext cx="817860" cy="106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ight Arrow 5"/>
          <p:cNvSpPr/>
          <p:nvPr/>
        </p:nvSpPr>
        <p:spPr>
          <a:xfrm rot="5400000" flipH="1">
            <a:off x="5524500" y="3238500"/>
            <a:ext cx="68580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CCECFF"/>
          </a:solidFill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 flipH="1">
            <a:off x="-228600" y="6265333"/>
            <a:ext cx="82296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CCECFF"/>
          </a:solidFill>
          <a:ln>
            <a:solidFill>
              <a:srgbClr val="CCE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 flipH="1">
            <a:off x="0" y="6477000"/>
            <a:ext cx="9144000" cy="381000"/>
          </a:xfrm>
          <a:prstGeom prst="rightArrow">
            <a:avLst>
              <a:gd name="adj1" fmla="val 35555"/>
              <a:gd name="adj2" fmla="val 116666"/>
            </a:avLst>
          </a:prstGeom>
          <a:solidFill>
            <a:srgbClr val="99CCFF"/>
          </a:solidFill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 flipH="1">
            <a:off x="3429000" y="6324600"/>
            <a:ext cx="4572000" cy="381000"/>
          </a:xfrm>
          <a:prstGeom prst="rightArrow">
            <a:avLst>
              <a:gd name="adj1" fmla="val 48888"/>
              <a:gd name="adj2" fmla="val 116666"/>
            </a:avLst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venir Black Oblique"/>
                <a:cs typeface="Avenir Black Oblique"/>
              </a:rPr>
              <a:t>Poison Gas</a:t>
            </a:r>
            <a:endParaRPr lang="en-US" dirty="0">
              <a:latin typeface="Avenir Black Oblique"/>
              <a:cs typeface="Avenir Black Oblique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>
                <a:latin typeface="Avenir Black"/>
                <a:cs typeface="Avenir Black"/>
              </a:rPr>
              <a:t>Tear Gas</a:t>
            </a:r>
          </a:p>
          <a:p>
            <a:r>
              <a:rPr lang="en-US" dirty="0" smtClean="0">
                <a:latin typeface="Avenir Black"/>
                <a:cs typeface="Avenir Black"/>
              </a:rPr>
              <a:t>Mustard Gas</a:t>
            </a:r>
            <a:endParaRPr lang="en-US" dirty="0">
              <a:latin typeface="Avenir Black"/>
              <a:cs typeface="Avenir Black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>
                <a:latin typeface="Avenir Black"/>
                <a:cs typeface="Avenir Black"/>
              </a:rPr>
              <a:t>Phosgene</a:t>
            </a:r>
          </a:p>
          <a:p>
            <a:r>
              <a:rPr lang="en-US" dirty="0" smtClean="0">
                <a:latin typeface="Avenir Black"/>
                <a:cs typeface="Avenir Black"/>
              </a:rPr>
              <a:t>Chlorine</a:t>
            </a:r>
            <a:endParaRPr lang="en-US" dirty="0">
              <a:latin typeface="Avenir Black"/>
              <a:cs typeface="Avenir Black"/>
            </a:endParaRPr>
          </a:p>
        </p:txBody>
      </p:sp>
      <p:pic>
        <p:nvPicPr>
          <p:cNvPr id="19" name="Content Placeholder 18" descr="w_34.jpg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392" b="-22392"/>
          <a:stretch>
            <a:fillRect/>
          </a:stretch>
        </p:blipFill>
        <p:spPr>
          <a:xfrm>
            <a:off x="4648200" y="1752600"/>
            <a:ext cx="4041775" cy="3951288"/>
          </a:xfrm>
        </p:spPr>
      </p:pic>
      <p:pic>
        <p:nvPicPr>
          <p:cNvPr id="18" name="Content Placeholder 17" descr="w_39-1.jpg"/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371" b="-8371"/>
          <a:stretch>
            <a:fillRect/>
          </a:stretch>
        </p:blipFill>
        <p:spPr>
          <a:xfrm>
            <a:off x="533400" y="2057400"/>
            <a:ext cx="4040188" cy="3951288"/>
          </a:xfrm>
        </p:spPr>
      </p:pic>
    </p:spTree>
    <p:extLst>
      <p:ext uri="{BB962C8B-B14F-4D97-AF65-F5344CB8AC3E}">
        <p14:creationId xmlns:p14="http://schemas.microsoft.com/office/powerpoint/2010/main" val="482822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3199</TotalTime>
  <Words>1975</Words>
  <Application>Microsoft Macintosh PowerPoint</Application>
  <PresentationFormat>On-screen Show (4:3)</PresentationFormat>
  <Paragraphs>275</Paragraphs>
  <Slides>55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6" baseType="lpstr">
      <vt:lpstr>Office Theme</vt:lpstr>
      <vt:lpstr>The Harlem Hellfighters: Modern War and Racism During The Great War</vt:lpstr>
      <vt:lpstr> Jazz from A to Z Educator Workshops: Initial Outcome</vt:lpstr>
      <vt:lpstr>Workshop Objectives</vt:lpstr>
      <vt:lpstr>Modern War</vt:lpstr>
      <vt:lpstr>The Air War</vt:lpstr>
      <vt:lpstr>Weaponry</vt:lpstr>
      <vt:lpstr>Giant Artillery Guns</vt:lpstr>
      <vt:lpstr>Giant Artillery</vt:lpstr>
      <vt:lpstr>Poison Gas</vt:lpstr>
      <vt:lpstr>The Machine Gun</vt:lpstr>
      <vt:lpstr>Trench Warfare</vt:lpstr>
      <vt:lpstr>What is the impact of modern mechanized war?</vt:lpstr>
      <vt:lpstr>What is the impact on . . . </vt:lpstr>
      <vt:lpstr>“The Arming of the Earth” A Walk Through the 20th Century with Bill Moyers</vt:lpstr>
      <vt:lpstr>Racism in the Ranks: Who Were the Harlem Hellfighters?</vt:lpstr>
      <vt:lpstr>Pre-War Race Relations</vt:lpstr>
      <vt:lpstr>The Great Migration</vt:lpstr>
      <vt:lpstr>Segregation and Discrimination Continued in Northern Cities</vt:lpstr>
      <vt:lpstr>The United States Military:  Segregated and Discriminatory</vt:lpstr>
      <vt:lpstr>Woodrow Wilson</vt:lpstr>
      <vt:lpstr>Mobilization For War: Black Leaders Respond</vt:lpstr>
      <vt:lpstr>W.E.B. DuBois</vt:lpstr>
      <vt:lpstr> The Messenger Chandler Owen and A. Philip Randolph </vt:lpstr>
      <vt:lpstr>The Black Community Responds</vt:lpstr>
      <vt:lpstr>Shipping Out</vt:lpstr>
      <vt:lpstr>Black Servicemen: By the Numbers</vt:lpstr>
      <vt:lpstr>Black Servicemen: By the Numbers</vt:lpstr>
      <vt:lpstr>Black Servicemen: By the Numbers</vt:lpstr>
      <vt:lpstr>“Hellfighters” Jazz: A Film by Ken Burns</vt:lpstr>
      <vt:lpstr>369th Infantry in Europe</vt:lpstr>
      <vt:lpstr>Members of the 369th Receive  The Croix de Guerre </vt:lpstr>
      <vt:lpstr>The Hellfighters Return Home</vt:lpstr>
      <vt:lpstr>Harlem Honors Its Heroes</vt:lpstr>
      <vt:lpstr>James Reese Europe: Leadership and Legacy Professor Rodney Whitaker, Michigan State</vt:lpstr>
      <vt:lpstr>James Reese Europe: Biography of a Jazz Pioneer</vt:lpstr>
      <vt:lpstr>James Reese Europe 1881-1919</vt:lpstr>
      <vt:lpstr>Legacy: Inspired by James Reese Europe Noble Sissle and Eubie Blake</vt:lpstr>
      <vt:lpstr>Legacy: Inspired by James Reese Europe Noble Sissel (1889-1975)</vt:lpstr>
      <vt:lpstr>Legacy: Inspired by James Reese Europe Eubie Blake (1883-1983) Lyricist, composer, pianist</vt:lpstr>
      <vt:lpstr>Legacy: Inspired by James Reese Europe Willie the Lion Smith (1897-1983) “Founding Father” of stride piano</vt:lpstr>
      <vt:lpstr>Music as a Primary Source Analysis of “On Patrol in No Man’s Land”</vt:lpstr>
      <vt:lpstr>Impact of Modern War on Culture: Art Portrait of a German Officer  by Marsden Hartley</vt:lpstr>
      <vt:lpstr>Impact of Modern War on Culture: Art Republican Automatons by George Grosz</vt:lpstr>
      <vt:lpstr>Impact of Modern War on Culture: Art The End of the War by Horace Pippin</vt:lpstr>
      <vt:lpstr> Impact of Modern War on Culture Analysis of Poster Art </vt:lpstr>
      <vt:lpstr>Impact of Modern War on Culture: Memorials</vt:lpstr>
      <vt:lpstr>Impact of Modern War on Culture Memorials</vt:lpstr>
      <vt:lpstr>Jazz from A to Z</vt:lpstr>
      <vt:lpstr>Photo Credits: Modern War</vt:lpstr>
      <vt:lpstr>Photo Credits: Racism in the Ranks</vt:lpstr>
      <vt:lpstr>Photo Credits: Racism in the Ranks</vt:lpstr>
      <vt:lpstr>Photo Credits: James Reese Europe</vt:lpstr>
      <vt:lpstr>Impact of Modern War on Culture</vt:lpstr>
      <vt:lpstr>PowerPoint Presentation</vt:lpstr>
      <vt:lpstr>PowerPoint Presentation</vt:lpstr>
    </vt:vector>
  </TitlesOfParts>
  <Company>City of Mesa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Sean Ornelas</dc:creator>
  <cp:lastModifiedBy>Mary Hutchinson</cp:lastModifiedBy>
  <cp:revision>86</cp:revision>
  <dcterms:created xsi:type="dcterms:W3CDTF">2013-12-12T16:32:15Z</dcterms:created>
  <dcterms:modified xsi:type="dcterms:W3CDTF">2014-09-17T20:35:19Z</dcterms:modified>
</cp:coreProperties>
</file>