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85" r:id="rId1"/>
  </p:sldMasterIdLst>
  <p:notesMasterIdLst>
    <p:notesMasterId r:id="rId68"/>
  </p:notesMasterIdLst>
  <p:handoutMasterIdLst>
    <p:handoutMasterId r:id="rId69"/>
  </p:handoutMasterIdLst>
  <p:sldIdLst>
    <p:sldId id="259" r:id="rId2"/>
    <p:sldId id="260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320" r:id="rId19"/>
    <p:sldId id="274" r:id="rId20"/>
    <p:sldId id="321" r:id="rId21"/>
    <p:sldId id="275" r:id="rId22"/>
    <p:sldId id="322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9" r:id="rId45"/>
    <p:sldId id="297" r:id="rId46"/>
    <p:sldId id="300" r:id="rId47"/>
    <p:sldId id="317" r:id="rId48"/>
    <p:sldId id="318" r:id="rId49"/>
    <p:sldId id="323" r:id="rId50"/>
    <p:sldId id="301" r:id="rId51"/>
    <p:sldId id="302" r:id="rId52"/>
    <p:sldId id="324" r:id="rId53"/>
    <p:sldId id="325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26" r:id="rId6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clrMru>
    <a:srgbClr val="F97A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8D1D9-B675-F64C-8DD9-0710C431EC7A}" type="datetimeFigureOut">
              <a:rPr lang="en-US" smtClean="0"/>
              <a:t>1/2/2014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B62AB-8194-7D44-B20B-AFA40E199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094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A9616-3D82-4345-A481-B9315B4125B0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A9AA3-4B51-A643-B89D-9157423DA3D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29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A9AA3-4B51-A643-B89D-9157423DA3D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90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A9AA3-4B51-A643-B89D-9157423DA3D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6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1/2/2014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237106-F2ED-405E-BC33-CC3CF426205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1/2/2014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dirty="0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B75639-8604-AB45-86DB-68C9D81198C9}" type="datetimeFigureOut">
              <a:rPr lang="en-US" smtClean="0"/>
              <a:t>1/2/2014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1C0DEBC-5266-DC4D-899C-E3BE46EC999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Great Migration</a:t>
            </a:r>
            <a:endParaRPr lang="en-US" dirty="0"/>
          </a:p>
        </p:txBody>
      </p:sp>
      <p:pic>
        <p:nvPicPr>
          <p:cNvPr id="7" name="Content Placeholder 6" descr="index-7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710" b="-16710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Breaking Boundaries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smtClean="0"/>
              <a:t>Women in Jazz</a:t>
            </a:r>
            <a:endParaRPr lang="en-US" dirty="0"/>
          </a:p>
        </p:txBody>
      </p:sp>
      <p:pic>
        <p:nvPicPr>
          <p:cNvPr id="10" name="Content Placeholder 9" descr="ella_fitzgerald-1942-180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71" b="-2207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1783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Push Factor</a:t>
            </a:r>
            <a:r>
              <a:rPr lang="en-US" dirty="0" smtClean="0"/>
              <a:t>:</a:t>
            </a:r>
            <a:r>
              <a:rPr lang="en-US" dirty="0" smtClean="0">
                <a:solidFill>
                  <a:srgbClr val="FF0000"/>
                </a:solidFill>
              </a:rPr>
              <a:t> Sharecropping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ndex-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53" b="-22653"/>
          <a:stretch>
            <a:fillRect/>
          </a:stretch>
        </p:blipFill>
        <p:spPr/>
      </p:pic>
      <p:pic>
        <p:nvPicPr>
          <p:cNvPr id="6" name="Content Placeholder 5" descr="Lawrence-Migration_Panel_17+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991" b="-349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9231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Movin’ On Up: Pull Factors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0" name="Content Placeholder 9" descr="Lawrence-Migration_Panel_35+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6" b="86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005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Pull Factor: WWI &gt; Industrial Jobs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Content Placeholder 7" descr="index-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042" b="-22042"/>
          <a:stretch>
            <a:fillRect/>
          </a:stretch>
        </p:blipFill>
        <p:spPr/>
      </p:pic>
      <p:pic>
        <p:nvPicPr>
          <p:cNvPr id="10" name="Content Placeholder 9" descr="index-1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401" b="-234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178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Pull Factor: Industrial Jobs- Recruitment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4" name="Content Placeholder 13" descr="index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028" b="-42028"/>
          <a:stretch>
            <a:fillRect/>
          </a:stretch>
        </p:blipFill>
        <p:spPr/>
      </p:pic>
      <p:pic>
        <p:nvPicPr>
          <p:cNvPr id="15" name="Content Placeholder 14" descr="index-19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089" b="-280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234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Pull Factors: Civil rights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Content Placeholder 3" descr="index-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41" r="-11241"/>
          <a:stretch>
            <a:fillRect/>
          </a:stretch>
        </p:blipFill>
        <p:spPr/>
      </p:pic>
      <p:pic>
        <p:nvPicPr>
          <p:cNvPr id="8" name="Content Placeholder 7" descr="Lawrence-Migration_Panel_59+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7907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ex-2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5" r="-1395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Pull Factors: Education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Chain Migration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" name="Content Placeholder 10" descr="index-8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152" b="-20152"/>
          <a:stretch>
            <a:fillRect/>
          </a:stretch>
        </p:blipFill>
        <p:spPr/>
      </p:pic>
      <p:pic>
        <p:nvPicPr>
          <p:cNvPr id="6" name="Content Placeholder 5" descr="index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75" b="-250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906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ex-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82" r="-1288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Transportation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6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Black Communities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New York- Harlem</a:t>
            </a:r>
          </a:p>
          <a:p>
            <a:r>
              <a:rPr lang="en-US" sz="2400" dirty="0" smtClean="0"/>
              <a:t>Chicago- South Side</a:t>
            </a:r>
          </a:p>
          <a:p>
            <a:r>
              <a:rPr lang="en-US" sz="2400" dirty="0" smtClean="0"/>
              <a:t>Pittsburgh- Hill District</a:t>
            </a:r>
          </a:p>
          <a:p>
            <a:r>
              <a:rPr lang="en-US" sz="2400" dirty="0" smtClean="0"/>
              <a:t>Detroit- Black Bottom</a:t>
            </a:r>
          </a:p>
          <a:p>
            <a:r>
              <a:rPr lang="en-US" sz="2400" dirty="0" smtClean="0"/>
              <a:t>Kansas City- 18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and Vine</a:t>
            </a:r>
            <a:endParaRPr lang="en-US" sz="2400" dirty="0"/>
          </a:p>
        </p:txBody>
      </p:sp>
      <p:pic>
        <p:nvPicPr>
          <p:cNvPr id="6" name="Content Placeholder 5" descr="Lawrence-Migration_Panel_45+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91" b="-34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20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“The New Canaan?”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index-22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552" b="-26552"/>
          <a:stretch>
            <a:fillRect/>
          </a:stretch>
        </p:blipFill>
        <p:spPr/>
      </p:pic>
      <p:pic>
        <p:nvPicPr>
          <p:cNvPr id="5" name="Content Placeholder 4" descr="index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50" b="-275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981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54200"/>
            <a:ext cx="8229600" cy="4241800"/>
          </a:xfrm>
        </p:spPr>
        <p:txBody>
          <a:bodyPr/>
          <a:lstStyle/>
          <a:p>
            <a:r>
              <a:rPr lang="en-US" dirty="0" smtClean="0"/>
              <a:t>History students will create projects for National History Day based on </a:t>
            </a:r>
            <a:r>
              <a:rPr lang="en-US" i="1" dirty="0" smtClean="0"/>
              <a:t>Jazz from A to Z’s  </a:t>
            </a:r>
            <a:r>
              <a:rPr lang="en-US" dirty="0" smtClean="0"/>
              <a:t>season theme of “Breaking Boundaries” and the NHD theme of “Rights and Responsibilities.”</a:t>
            </a:r>
          </a:p>
          <a:p>
            <a:endParaRPr lang="en-US" dirty="0" smtClean="0"/>
          </a:p>
          <a:p>
            <a:r>
              <a:rPr lang="en-US" dirty="0" smtClean="0"/>
              <a:t>Teachers will compose a lesson plan that integrates jazz and the NEA </a:t>
            </a:r>
            <a:r>
              <a:rPr lang="en-US" i="1" dirty="0" smtClean="0"/>
              <a:t>Jazz in the Schools </a:t>
            </a:r>
            <a:r>
              <a:rPr lang="en-US" dirty="0" smtClean="0"/>
              <a:t>in their curriculum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Jazz from A to Z Objectives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46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wrence-Migration_Panel_55+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8" b="826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“The New Canaan?”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3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“The New Canaan?”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index-24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2" r="-5732"/>
          <a:stretch>
            <a:fillRect/>
          </a:stretch>
        </p:blipFill>
        <p:spPr/>
      </p:pic>
      <p:pic>
        <p:nvPicPr>
          <p:cNvPr id="6" name="Content Placeholder 5" descr="index-20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310" r="-133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7184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“The New Canaan?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Content Placeholder 5" descr="Lawrence-Migration_Panel_49+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28" r="-8432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1095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01d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731" r="-9573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2837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Competing Voices: Migration Politics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00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W.E.B. DuBois and the NAACP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3a53178u_en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44" r="-7444"/>
          <a:stretch>
            <a:fillRect/>
          </a:stretch>
        </p:blipFill>
        <p:spPr/>
      </p:pic>
      <p:pic>
        <p:nvPicPr>
          <p:cNvPr id="10" name="Content Placeholder 9" descr="3c07019u_enlar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65" r="-143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422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3a03567u_en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372" r="-76372"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Marcus Garvey and the UNIA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5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8d10637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068" r="-5806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A. Philip Randolph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76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0615001r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863" r="-82863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Black Women’s Groups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9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ontim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460" b="-2746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Howard Thurman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76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Violence:  East St. Louis, Illinois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July, 1917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East_St__Louis_Riot__www_library_umass_edu_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834" b="-18834"/>
          <a:stretch>
            <a:fillRect/>
          </a:stretch>
        </p:blipFill>
        <p:spPr/>
      </p:pic>
      <p:pic>
        <p:nvPicPr>
          <p:cNvPr id="6" name="Content Placeholder 5" descr="index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15" b="-20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234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759564"/>
            <a:ext cx="8229600" cy="43364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After analyzing primary sources, participants will determine the economic, political, social and cultural effects of the Great Migration.</a:t>
            </a:r>
          </a:p>
          <a:p>
            <a:r>
              <a:rPr lang="en-US" dirty="0" smtClean="0"/>
              <a:t>Participants will consider the function of music as an agent of social change by studying women of the Great Migration who broke boundaries in jazz.</a:t>
            </a:r>
          </a:p>
          <a:p>
            <a:r>
              <a:rPr lang="en-US" dirty="0" smtClean="0"/>
              <a:t>After examining jazz in historical context, participants will explain how jazz can be a “boundary breaker.”</a:t>
            </a:r>
          </a:p>
          <a:p>
            <a:r>
              <a:rPr lang="en-US" dirty="0" smtClean="0"/>
              <a:t>Participants will examine the role of “rights and responsibilities” in the Great Migration.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Workshop Objectives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2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ex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606" b="-2060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58800"/>
            <a:ext cx="8229600" cy="1295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Violence: The Red Summer, Chicago 1919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53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ndex-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171" r="-12171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Violence: Tulsa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May 1921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5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The New Negro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Content Placeholder 4" descr="great_migrati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06" b="-19006"/>
          <a:stretch>
            <a:fillRect/>
          </a:stretch>
        </p:blipFill>
        <p:spPr/>
      </p:pic>
      <p:pic>
        <p:nvPicPr>
          <p:cNvPr id="10" name="Content Placeholder 9" descr="index-2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907" b="-339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99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The New Negro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5" name="Content Placeholder 4" descr="james_reese_europ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8" r="-2788"/>
          <a:stretch>
            <a:fillRect/>
          </a:stretch>
        </p:blipFill>
        <p:spPr/>
      </p:pic>
      <p:pic>
        <p:nvPicPr>
          <p:cNvPr id="6" name="Content Placeholder 5" descr="barrons_cabare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66" b="-266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0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angston_hugh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26" r="-3242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The Harlem Renaissance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47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Harlem Renaissance: Role of the Artist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na0052_01p1_en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814" r="-128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0648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Sterling Brown’s  </a:t>
            </a:r>
            <a:r>
              <a:rPr lang="en-US" sz="3600" dirty="0" smtClean="0">
                <a:solidFill>
                  <a:srgbClr val="FFFF00"/>
                </a:solidFill>
              </a:rPr>
              <a:t>5 </a:t>
            </a:r>
            <a:r>
              <a:rPr lang="en-US" dirty="0" smtClean="0">
                <a:solidFill>
                  <a:srgbClr val="FFFF00"/>
                </a:solidFill>
              </a:rPr>
              <a:t> Major Literary Themes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Africa as a source of race pride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Black American heroes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Racial political propaganda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Black folk tradition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Candid self-revelation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Harlem Renaissance: Literature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37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Magazines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 descr="na0026_enlarg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018" r="-16018"/>
          <a:stretch>
            <a:fillRect/>
          </a:stretch>
        </p:blipFill>
        <p:spPr/>
      </p:pic>
      <p:pic>
        <p:nvPicPr>
          <p:cNvPr id="6" name="Content Placeholder 5" descr="index-1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52" r="-169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50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Historian: Carter G. Woodson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Content Placeholder 5" descr="Woodson_Carter_G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895" r="-548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799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a43308u_en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59" r="-7475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Writers: James Weldon Johnson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26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Great Migration: Definition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1736" y="1371600"/>
            <a:ext cx="4652264" cy="4572000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1916-1930s</a:t>
            </a:r>
          </a:p>
          <a:p>
            <a:r>
              <a:rPr lang="en-US" dirty="0" smtClean="0"/>
              <a:t>Movement of rural southern Blacks to northern cities</a:t>
            </a:r>
          </a:p>
          <a:p>
            <a:r>
              <a:rPr lang="en-US" dirty="0" smtClean="0"/>
              <a:t>Northward migration developed in stages</a:t>
            </a:r>
          </a:p>
          <a:p>
            <a:r>
              <a:rPr lang="en-US" dirty="0" smtClean="0"/>
              <a:t>Urbanization and nationalization of African American population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8" descr="8_003Mw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459" b="-34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9915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0065_enlarg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152" r="-9015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Writer: Jesse Redmon Fauset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1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ckay_all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49" r="-7554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Writer: Claude McKay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45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a52142v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09" r="-80909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Zora Neale Hurston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eis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20" r="-7492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Nathan Eugene (Jean) Toomer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8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allace_Thurma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050" r="-10705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Wallace Thurman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3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ulle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00" r="-868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Countee Cullen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5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Langston Hughes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Content Placeholder 6" descr="10ma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4" r="-12564"/>
          <a:stretch>
            <a:fillRect/>
          </a:stretch>
        </p:blipFill>
        <p:spPr/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“Let the blare of the Negro jazz bands and the bellowing voice of Bessie Smith singing Blues penetrate the closed ears of the colored near-intellectuals until they listen and perhaps understand.”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46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Visual Art: Aaron Douglas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Epitomized the artistic creativity of Harlem Renaissance</a:t>
            </a:r>
          </a:p>
          <a:p>
            <a:r>
              <a:rPr lang="en-US" dirty="0" smtClean="0"/>
              <a:t>Muralist</a:t>
            </a:r>
          </a:p>
          <a:p>
            <a:r>
              <a:rPr lang="en-US" dirty="0" smtClean="0"/>
              <a:t>Harlem Artists Guild leader</a:t>
            </a:r>
          </a:p>
          <a:p>
            <a:r>
              <a:rPr lang="en-US" dirty="0" smtClean="0"/>
              <a:t>“Father of African-American Art”</a:t>
            </a:r>
          </a:p>
          <a:p>
            <a:r>
              <a:rPr lang="en-US" dirty="0" smtClean="0"/>
              <a:t>Professor and Department Chair at Fisk University</a:t>
            </a:r>
            <a:endParaRPr lang="en-US" dirty="0"/>
          </a:p>
        </p:txBody>
      </p:sp>
      <p:pic>
        <p:nvPicPr>
          <p:cNvPr id="7" name="Content Placeholder 6" descr="12doug.large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66" r="-3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92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1524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Visual Arts: Jacob Lawrence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sz="3600" i="1" dirty="0" smtClean="0">
                <a:solidFill>
                  <a:srgbClr val="FF6600"/>
                </a:solidFill>
              </a:rPr>
              <a:t>The Migration of the Negro </a:t>
            </a:r>
            <a:r>
              <a:rPr lang="en-US" sz="3600" dirty="0" smtClean="0">
                <a:solidFill>
                  <a:srgbClr val="FF6600"/>
                </a:solidFill>
              </a:rPr>
              <a:t>(Series) 1940-1941</a:t>
            </a:r>
            <a:endParaRPr lang="en-US" sz="3600" dirty="0">
              <a:solidFill>
                <a:srgbClr val="FF6600"/>
              </a:solidFill>
            </a:endParaRPr>
          </a:p>
        </p:txBody>
      </p:sp>
      <p:pic>
        <p:nvPicPr>
          <p:cNvPr id="5" name="Content Placeholder 4" descr="5a52278r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163" r="-20163"/>
          <a:stretch>
            <a:fillRect/>
          </a:stretch>
        </p:blipFill>
        <p:spPr/>
      </p:pic>
      <p:pic>
        <p:nvPicPr>
          <p:cNvPr id="12" name="Content Placeholder 11" descr="jacob-lawrence-migration-panel-3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6" b="-6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313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Black Entrepreneurs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index-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025" b="-23025"/>
          <a:stretch>
            <a:fillRect/>
          </a:stretch>
        </p:blipFill>
        <p:spPr/>
      </p:pic>
      <p:pic>
        <p:nvPicPr>
          <p:cNvPr id="8" name="Content Placeholder 7" descr="index-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490" r="-25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19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Statistics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World War I- 400,000</a:t>
            </a:r>
          </a:p>
          <a:p>
            <a:r>
              <a:rPr lang="en-US" dirty="0" smtClean="0"/>
              <a:t>1910-1940- 1.5 million</a:t>
            </a:r>
          </a:p>
          <a:p>
            <a:r>
              <a:rPr lang="en-US" dirty="0" smtClean="0"/>
              <a:t>Young men</a:t>
            </a:r>
          </a:p>
          <a:p>
            <a:r>
              <a:rPr lang="en-US" dirty="0" smtClean="0"/>
              <a:t>% of African Americans in </a:t>
            </a:r>
            <a:r>
              <a:rPr lang="en-US" dirty="0"/>
              <a:t>n</a:t>
            </a:r>
            <a:r>
              <a:rPr lang="en-US" dirty="0" smtClean="0"/>
              <a:t>orthern </a:t>
            </a:r>
            <a:r>
              <a:rPr lang="en-US" dirty="0"/>
              <a:t>c</a:t>
            </a:r>
            <a:r>
              <a:rPr lang="en-US" dirty="0" smtClean="0"/>
              <a:t>ities rise:</a:t>
            </a:r>
          </a:p>
          <a:p>
            <a:pPr lvl="1"/>
            <a:r>
              <a:rPr lang="en-US" dirty="0" smtClean="0"/>
              <a:t>New York 66%</a:t>
            </a:r>
          </a:p>
          <a:p>
            <a:pPr lvl="1"/>
            <a:r>
              <a:rPr lang="en-US" dirty="0" smtClean="0"/>
              <a:t>Chicago 148%</a:t>
            </a:r>
          </a:p>
          <a:p>
            <a:pPr lvl="1"/>
            <a:r>
              <a:rPr lang="en-US" dirty="0" smtClean="0"/>
              <a:t>Philadelphia 500%</a:t>
            </a:r>
          </a:p>
          <a:p>
            <a:pPr lvl="1"/>
            <a:r>
              <a:rPr lang="en-US" dirty="0" smtClean="0"/>
              <a:t>Detroit 611%</a:t>
            </a:r>
            <a:endParaRPr lang="en-US" dirty="0"/>
          </a:p>
        </p:txBody>
      </p:sp>
      <p:pic>
        <p:nvPicPr>
          <p:cNvPr id="5" name="Content Placeholder 4" descr="8_004Mw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466" b="-214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57949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168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500" r="-175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The African American Community: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The Black Press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37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3511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Negro League Baseball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Josh_Gibson_Homestead_Gray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421" b="-35421"/>
          <a:stretch>
            <a:fillRect/>
          </a:stretch>
        </p:blipFill>
        <p:spPr/>
      </p:pic>
      <p:pic>
        <p:nvPicPr>
          <p:cNvPr id="7" name="Content Placeholder 6" descr="craws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526" b="-25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7736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>
          <a:xfrm>
            <a:off x="705040" y="762000"/>
            <a:ext cx="77724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		</a:t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Historical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Literacy*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2358"/>
            <a:ext cx="8229600" cy="4883642"/>
          </a:xfrm>
        </p:spPr>
        <p:txBody>
          <a:bodyPr>
            <a:normAutofit/>
          </a:bodyPr>
          <a:lstStyle/>
          <a:p>
            <a:pPr lvl="8">
              <a:buFont typeface="Wingdings" charset="2"/>
              <a:buChar char="u"/>
              <a:defRPr/>
            </a:pPr>
            <a:r>
              <a:rPr lang="en-US" sz="3100" dirty="0" smtClean="0">
                <a:solidFill>
                  <a:srgbClr val="0000FF"/>
                </a:solidFill>
              </a:rPr>
              <a:t>Communication</a:t>
            </a:r>
          </a:p>
          <a:p>
            <a:pPr marL="0" indent="0">
              <a:buNone/>
              <a:defRPr/>
            </a:pPr>
            <a:r>
              <a:rPr lang="en-US" dirty="0" smtClean="0"/>
              <a:t>			    </a:t>
            </a:r>
            <a:r>
              <a:rPr lang="en-US" dirty="0" smtClean="0">
                <a:solidFill>
                  <a:srgbClr val="0000FF"/>
                </a:solidFill>
              </a:rPr>
              <a:t>(share)</a:t>
            </a:r>
            <a:endParaRPr lang="en-US" dirty="0">
              <a:solidFill>
                <a:srgbClr val="0000FF"/>
              </a:solidFill>
            </a:endParaRPr>
          </a:p>
          <a:p>
            <a:pPr lvl="4">
              <a:buFont typeface="Wingdings" charset="2"/>
              <a:buChar char="u"/>
              <a:defRPr/>
            </a:pPr>
            <a:r>
              <a:rPr lang="en-US" sz="3200" dirty="0" smtClean="0">
                <a:solidFill>
                  <a:srgbClr val="008000"/>
                </a:solidFill>
              </a:rPr>
              <a:t>Reasoning</a:t>
            </a:r>
          </a:p>
          <a:p>
            <a:pPr marL="0" indent="0">
              <a:buFontTx/>
              <a:buNone/>
              <a:defRPr/>
            </a:pPr>
            <a:r>
              <a:rPr lang="en-US" dirty="0" smtClean="0"/>
              <a:t>		</a:t>
            </a:r>
            <a:r>
              <a:rPr lang="en-US" dirty="0" smtClean="0">
                <a:solidFill>
                  <a:srgbClr val="008000"/>
                </a:solidFill>
              </a:rPr>
              <a:t>(analysis)</a:t>
            </a:r>
            <a:endParaRPr lang="en-US" dirty="0">
              <a:solidFill>
                <a:srgbClr val="008000"/>
              </a:solidFill>
            </a:endParaRPr>
          </a:p>
          <a:p>
            <a:pPr lvl="1">
              <a:buFont typeface="Wingdings" charset="2"/>
              <a:buChar char="u"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Knowledge</a:t>
            </a:r>
          </a:p>
          <a:p>
            <a:pPr marL="365760" lvl="1" indent="0">
              <a:buNone/>
              <a:defRPr/>
            </a:pPr>
            <a:r>
              <a:rPr lang="en-US" sz="3200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rgbClr val="FF0000"/>
                </a:solidFill>
              </a:rPr>
              <a:t>(Content)</a:t>
            </a:r>
          </a:p>
          <a:p>
            <a:pPr marL="0" indent="0" algn="ctr">
              <a:buFontTx/>
              <a:buNone/>
              <a:defRPr/>
            </a:pPr>
            <a:endParaRPr lang="en-US" sz="2000" dirty="0" smtClean="0"/>
          </a:p>
          <a:p>
            <a:pPr marL="0" indent="0" algn="ctr">
              <a:buFontTx/>
              <a:buNone/>
              <a:defRPr/>
            </a:pPr>
            <a:endParaRPr lang="en-US" sz="2000" i="1" dirty="0" smtClean="0"/>
          </a:p>
          <a:p>
            <a:pPr marL="0" indent="0" algn="ctr">
              <a:buFontTx/>
              <a:buNone/>
              <a:defRPr/>
            </a:pPr>
            <a:r>
              <a:rPr lang="en-US" sz="2000" i="1" dirty="0" smtClean="0"/>
              <a:t>*Engagement in Teaching History </a:t>
            </a:r>
          </a:p>
          <a:p>
            <a:pPr marL="0" indent="0" algn="ctr">
              <a:buFontTx/>
              <a:buNone/>
              <a:defRPr/>
            </a:pPr>
            <a:r>
              <a:rPr lang="en-US" sz="2000" dirty="0" smtClean="0"/>
              <a:t>By Frederick D. Drake and Lynn R. Nelson</a:t>
            </a:r>
          </a:p>
          <a:p>
            <a:pPr marL="0" indent="0" algn="ctr">
              <a:buFontTx/>
              <a:buNone/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a primary source and. . 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Determine the historical knowledge needed for context.</a:t>
            </a:r>
          </a:p>
          <a:p>
            <a:r>
              <a:rPr lang="en-US" dirty="0" smtClean="0"/>
              <a:t>Analyze the source using an analysis worksheet.</a:t>
            </a:r>
          </a:p>
          <a:p>
            <a:r>
              <a:rPr lang="en-US" dirty="0" smtClean="0"/>
              <a:t>Compose three questions (different levels of Blooms) that  would facilitate a discussion where students could share their interpretations.</a:t>
            </a:r>
            <a:endParaRPr lang="en-US" dirty="0"/>
          </a:p>
        </p:txBody>
      </p:sp>
      <p:pic>
        <p:nvPicPr>
          <p:cNvPr id="6" name="Content Placeholder 5" descr="Lawrence-Migration_Panel_03+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791" b="-347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658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3c17880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62" r="-62062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The Blues</a:t>
            </a:r>
            <a:endParaRPr lang="en-US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New Orleans Jazz</a:t>
            </a:r>
            <a:endParaRPr lang="en-US" dirty="0">
              <a:solidFill>
                <a:srgbClr val="F97AF5"/>
              </a:solidFill>
            </a:endParaRPr>
          </a:p>
        </p:txBody>
      </p:sp>
      <p:pic>
        <p:nvPicPr>
          <p:cNvPr id="4" name="Content Placeholder 3" descr="buddy_bolden_band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83" b="-26883"/>
          <a:stretch>
            <a:fillRect/>
          </a:stretch>
        </p:blipFill>
        <p:spPr/>
      </p:pic>
      <p:pic>
        <p:nvPicPr>
          <p:cNvPr id="6" name="Content Placeholder 5" descr="armstrong_olive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5" r="-81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193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Chicago Jazz</a:t>
            </a:r>
            <a:endParaRPr lang="en-US" dirty="0">
              <a:solidFill>
                <a:srgbClr val="F97AF5"/>
              </a:solidFill>
            </a:endParaRPr>
          </a:p>
        </p:txBody>
      </p:sp>
      <p:pic>
        <p:nvPicPr>
          <p:cNvPr id="5" name="Content Placeholder 4" descr="hot_five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537" b="-19537"/>
          <a:stretch>
            <a:fillRect/>
          </a:stretch>
        </p:blipFill>
        <p:spPr/>
      </p:pic>
      <p:pic>
        <p:nvPicPr>
          <p:cNvPr id="6" name="Content Placeholder 5" descr="leon_beiderbeck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3" r="-93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3639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james_p_johns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677" r="-55677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Harlem Stride</a:t>
            </a:r>
            <a:endParaRPr lang="en-US" dirty="0">
              <a:solidFill>
                <a:srgbClr val="F97A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85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ount_basi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416" r="-53416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Big Band Swing; Kansas City</a:t>
            </a:r>
            <a:endParaRPr lang="en-US" dirty="0">
              <a:solidFill>
                <a:srgbClr val="F97A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93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2336" y="152400"/>
            <a:ext cx="8229600" cy="1219200"/>
          </a:xfrm>
        </p:spPr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Big Band Swing: New York Style</a:t>
            </a:r>
            <a:endParaRPr lang="en-US" dirty="0">
              <a:solidFill>
                <a:srgbClr val="F97AF5"/>
              </a:solidFill>
            </a:endParaRPr>
          </a:p>
        </p:txBody>
      </p:sp>
      <p:pic>
        <p:nvPicPr>
          <p:cNvPr id="6" name="Content Placeholder 5" descr="fletcher_henders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024" b="-34024"/>
          <a:stretch>
            <a:fillRect/>
          </a:stretch>
        </p:blipFill>
        <p:spPr/>
      </p:pic>
      <p:pic>
        <p:nvPicPr>
          <p:cNvPr id="8" name="Content Placeholder 7" descr="goodman_quartet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124" b="-291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004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Push Factor</a:t>
            </a:r>
            <a:r>
              <a:rPr lang="en-US" dirty="0" smtClean="0">
                <a:solidFill>
                  <a:srgbClr val="FF0000"/>
                </a:solidFill>
              </a:rPr>
              <a:t>: Jim Crow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8a26761v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091" b="-29091"/>
          <a:stretch>
            <a:fillRect/>
          </a:stretch>
        </p:blipFill>
        <p:spPr/>
      </p:pic>
      <p:pic>
        <p:nvPicPr>
          <p:cNvPr id="6" name="Content Placeholder 5" descr="00199r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803" b="-328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75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97AF5"/>
                </a:solidFill>
              </a:rPr>
              <a:t>Big Band Swing: Ellington Style</a:t>
            </a:r>
            <a:endParaRPr lang="en-US" dirty="0">
              <a:solidFill>
                <a:srgbClr val="F97AF5"/>
              </a:solidFill>
            </a:endParaRPr>
          </a:p>
        </p:txBody>
      </p:sp>
      <p:pic>
        <p:nvPicPr>
          <p:cNvPr id="5" name="Content Placeholder 4" descr="duke_ellingt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55" r="-3455"/>
          <a:stretch>
            <a:fillRect/>
          </a:stretch>
        </p:blipFill>
        <p:spPr/>
      </p:pic>
      <p:pic>
        <p:nvPicPr>
          <p:cNvPr id="10" name="Content Placeholder 9" descr="08221v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77" r="-9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781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Women in Jazz: </a:t>
            </a:r>
            <a:r>
              <a:rPr lang="en-US" sz="4000" dirty="0" smtClean="0">
                <a:solidFill>
                  <a:srgbClr val="FF0000"/>
                </a:solidFill>
              </a:rPr>
              <a:t>Mary Lou Williams</a:t>
            </a:r>
            <a:br>
              <a:rPr lang="en-US" sz="4000" dirty="0" smtClean="0">
                <a:solidFill>
                  <a:srgbClr val="FF0000"/>
                </a:solidFill>
              </a:rPr>
            </a:br>
            <a:r>
              <a:rPr lang="en-US" sz="4000" dirty="0" smtClean="0">
                <a:solidFill>
                  <a:srgbClr val="FF0000"/>
                </a:solidFill>
              </a:rPr>
              <a:t>“The little piano girl of East Liberty”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533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Family Migration from Atlanta to Pittsburgh</a:t>
            </a:r>
          </a:p>
          <a:p>
            <a:r>
              <a:rPr lang="en-US" dirty="0" smtClean="0"/>
              <a:t>Innovative swing arranger- Kansas City big bands (Basie and Kirk)</a:t>
            </a:r>
          </a:p>
          <a:p>
            <a:r>
              <a:rPr lang="en-US" dirty="0" smtClean="0"/>
              <a:t>Helped develop swing, boogie-woogie and bop</a:t>
            </a:r>
          </a:p>
          <a:p>
            <a:r>
              <a:rPr lang="en-US" dirty="0" smtClean="0"/>
              <a:t>Teacher to the bebop generation (Monk, Dizzy, Bird)</a:t>
            </a:r>
          </a:p>
          <a:p>
            <a:r>
              <a:rPr lang="en-US" dirty="0" smtClean="0"/>
              <a:t>Ghost writer for Ellington</a:t>
            </a:r>
          </a:p>
          <a:p>
            <a:r>
              <a:rPr lang="en-US" dirty="0" smtClean="0"/>
              <a:t>“Mary Lou Williams is perpetually contemporary.” </a:t>
            </a:r>
            <a:r>
              <a:rPr lang="en-US" sz="1200" dirty="0" smtClean="0"/>
              <a:t>(Duke Ellington)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9" name="Content Placeholder 18" descr="09231v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40" r="-814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15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Women in Jazz: Ella Fitzgerald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“First Lady of Song”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Family migration from Newport News, VA to Yonkers, NY</a:t>
            </a:r>
          </a:p>
          <a:p>
            <a:r>
              <a:rPr lang="en-US" dirty="0" smtClean="0"/>
              <a:t>Bandleader of Chick Webb’s band after his death.</a:t>
            </a:r>
          </a:p>
          <a:p>
            <a:r>
              <a:rPr lang="en-US" dirty="0" smtClean="0"/>
              <a:t>Scat- Dizzy Gillespie </a:t>
            </a:r>
          </a:p>
          <a:p>
            <a:r>
              <a:rPr lang="en-US" dirty="0" smtClean="0"/>
              <a:t>Voice accessible to white audiences</a:t>
            </a:r>
          </a:p>
          <a:p>
            <a:r>
              <a:rPr lang="en-US" dirty="0" smtClean="0"/>
              <a:t>Her own unique style</a:t>
            </a:r>
          </a:p>
          <a:p>
            <a:r>
              <a:rPr lang="en-US" dirty="0" smtClean="0"/>
              <a:t>Enormous Influence</a:t>
            </a:r>
          </a:p>
          <a:p>
            <a:endParaRPr lang="en-US" dirty="0"/>
          </a:p>
        </p:txBody>
      </p:sp>
      <p:pic>
        <p:nvPicPr>
          <p:cNvPr id="7" name="Content Placeholder 6" descr="02841v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2" b="-42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869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Women in Jazz: Dinah Washington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“Queen of the Jukeboxes”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Family migration from Alabama to Chicago</a:t>
            </a:r>
          </a:p>
          <a:p>
            <a:r>
              <a:rPr lang="en-US" dirty="0" smtClean="0"/>
              <a:t>Gospel trained- influenced by </a:t>
            </a:r>
            <a:r>
              <a:rPr lang="en-US" dirty="0" err="1" smtClean="0"/>
              <a:t>Mahalia</a:t>
            </a:r>
            <a:r>
              <a:rPr lang="en-US" dirty="0" smtClean="0"/>
              <a:t> Jackson and </a:t>
            </a:r>
            <a:r>
              <a:rPr lang="en-US" smtClean="0"/>
              <a:t>Bessie Smith</a:t>
            </a:r>
            <a:endParaRPr lang="en-US" dirty="0" smtClean="0"/>
          </a:p>
          <a:p>
            <a:r>
              <a:rPr lang="en-US" dirty="0" smtClean="0"/>
              <a:t>Blues, jazz, pop music</a:t>
            </a:r>
          </a:p>
          <a:p>
            <a:r>
              <a:rPr lang="en-US" dirty="0" smtClean="0"/>
              <a:t>Most popular female recording artist in the 50s.</a:t>
            </a:r>
          </a:p>
          <a:p>
            <a:r>
              <a:rPr lang="en-US" dirty="0" smtClean="0"/>
              <a:t>Inducted in Rock &amp; Roll Hall of Fame as an Early Influence in 1993</a:t>
            </a:r>
            <a:endParaRPr lang="en-US" dirty="0"/>
          </a:p>
        </p:txBody>
      </p:sp>
      <p:pic>
        <p:nvPicPr>
          <p:cNvPr id="8" name="Content Placeholder 7" descr="dinah-washington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03" b="-83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578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Women in Jazz: Sarah Vaughan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“The Divine One”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Family Migration from Virginia to Newark, NJ</a:t>
            </a:r>
          </a:p>
          <a:p>
            <a:endParaRPr lang="en-US" dirty="0" smtClean="0"/>
          </a:p>
          <a:p>
            <a:r>
              <a:rPr lang="en-US" dirty="0" smtClean="0"/>
              <a:t>Contralto </a:t>
            </a:r>
            <a:r>
              <a:rPr lang="en-US" dirty="0"/>
              <a:t>(female type between lowest tenor range to highest mezzo-</a:t>
            </a:r>
            <a:r>
              <a:rPr lang="en-US" dirty="0" smtClean="0"/>
              <a:t>soprano)</a:t>
            </a:r>
          </a:p>
          <a:p>
            <a:endParaRPr lang="en-US" dirty="0"/>
          </a:p>
          <a:p>
            <a:r>
              <a:rPr lang="en-US" dirty="0" smtClean="0"/>
              <a:t>Begins </a:t>
            </a:r>
            <a:r>
              <a:rPr lang="en-US" dirty="0"/>
              <a:t>her career with Earl Hines</a:t>
            </a:r>
            <a:r>
              <a:rPr lang="en-US" dirty="0" smtClean="0"/>
              <a:t>, Billy Eckstine </a:t>
            </a:r>
            <a:r>
              <a:rPr lang="en-US" dirty="0"/>
              <a:t>and Dizzy </a:t>
            </a:r>
            <a:r>
              <a:rPr lang="en-US" dirty="0" smtClean="0"/>
              <a:t>Gillespie</a:t>
            </a:r>
          </a:p>
          <a:p>
            <a:endParaRPr lang="en-US" dirty="0"/>
          </a:p>
          <a:p>
            <a:r>
              <a:rPr lang="en-US" dirty="0" smtClean="0"/>
              <a:t>Considered </a:t>
            </a:r>
            <a:r>
              <a:rPr lang="en-US" dirty="0"/>
              <a:t>the first generation </a:t>
            </a:r>
            <a:r>
              <a:rPr lang="en-US" dirty="0" smtClean="0"/>
              <a:t>bebop vocalist</a:t>
            </a:r>
            <a:r>
              <a:rPr lang="en-US" dirty="0"/>
              <a:t> 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Grammy </a:t>
            </a:r>
            <a:r>
              <a:rPr lang="en-US" dirty="0"/>
              <a:t>award </a:t>
            </a:r>
            <a:r>
              <a:rPr lang="en-US" dirty="0" smtClean="0"/>
              <a:t>winner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Numerous </a:t>
            </a:r>
            <a:r>
              <a:rPr lang="en-US" dirty="0"/>
              <a:t>collaborations with classical, Brazilian </a:t>
            </a:r>
            <a:r>
              <a:rPr lang="en-US" dirty="0" smtClean="0"/>
              <a:t>artists</a:t>
            </a:r>
            <a:endParaRPr lang="en-US" dirty="0"/>
          </a:p>
        </p:txBody>
      </p:sp>
      <p:pic>
        <p:nvPicPr>
          <p:cNvPr id="9" name="Content Placeholder 8" descr="08821v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79" r="-74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8439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Clifford Brown</a:t>
            </a:r>
            <a:endParaRPr lang="en-US" dirty="0">
              <a:solidFill>
                <a:srgbClr val="CCFFCC"/>
              </a:solidFill>
            </a:endParaRPr>
          </a:p>
        </p:txBody>
      </p:sp>
      <p:pic>
        <p:nvPicPr>
          <p:cNvPr id="16" name="Content Placeholder 15" descr="clifford_brow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57" r="-2385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06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Wrap-up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Next workshop :</a:t>
            </a:r>
          </a:p>
          <a:p>
            <a:pPr lvl="1"/>
            <a:r>
              <a:rPr lang="en-US" dirty="0" smtClean="0"/>
              <a:t>January 14- High school</a:t>
            </a:r>
          </a:p>
          <a:p>
            <a:pPr lvl="1"/>
            <a:r>
              <a:rPr lang="en-US" dirty="0" smtClean="0"/>
              <a:t>January15- Middle school</a:t>
            </a:r>
          </a:p>
          <a:p>
            <a:pPr lvl="2"/>
            <a:r>
              <a:rPr lang="en-US" dirty="0" smtClean="0"/>
              <a:t>At MAC</a:t>
            </a:r>
          </a:p>
          <a:p>
            <a:pPr lvl="2"/>
            <a:r>
              <a:rPr lang="en-US" dirty="0" smtClean="0"/>
              <a:t>Sub-provided for up to 50 participants</a:t>
            </a:r>
          </a:p>
          <a:p>
            <a:pPr lvl="1"/>
            <a:r>
              <a:rPr lang="en-US" dirty="0" smtClean="0"/>
              <a:t>ASU Affiliate Form</a:t>
            </a:r>
          </a:p>
          <a:p>
            <a:pPr lvl="1"/>
            <a:r>
              <a:rPr lang="en-US" dirty="0" smtClean="0"/>
              <a:t>ASU Masters in History for Teachers</a:t>
            </a:r>
          </a:p>
          <a:p>
            <a:pPr lvl="1"/>
            <a:r>
              <a:rPr lang="en-US" dirty="0" smtClean="0"/>
              <a:t>BA in History with certification </a:t>
            </a:r>
            <a:endParaRPr lang="en-US" dirty="0"/>
          </a:p>
        </p:txBody>
      </p:sp>
      <p:pic>
        <p:nvPicPr>
          <p:cNvPr id="7" name="Content Placeholder 6" descr="jazz-a-to-z-logo.pn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2" r="-125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8815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03200"/>
            <a:ext cx="2286000" cy="1397000"/>
          </a:xfrm>
        </p:spPr>
        <p:txBody>
          <a:bodyPr>
            <a:normAutofit fontScale="90000"/>
          </a:bodyPr>
          <a:lstStyle/>
          <a:p>
            <a:r>
              <a:rPr lang="en-US" sz="2700" dirty="0" smtClean="0">
                <a:solidFill>
                  <a:srgbClr val="FF0000"/>
                </a:solidFill>
              </a:rPr>
              <a:t>Push </a:t>
            </a:r>
            <a:r>
              <a:rPr lang="en-US" sz="2800" dirty="0" smtClean="0">
                <a:solidFill>
                  <a:srgbClr val="FF0000"/>
                </a:solidFill>
              </a:rPr>
              <a:t>Factor: Justice Denied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Placeholder 4" descr="image_1.jpg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52" b="-49052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en-US" sz="2400" i="1" dirty="0" smtClean="0"/>
          </a:p>
          <a:p>
            <a:r>
              <a:rPr lang="en-US" sz="2000" i="1" dirty="0" smtClean="0"/>
              <a:t>Slavery by Another Name</a:t>
            </a:r>
          </a:p>
          <a:p>
            <a:r>
              <a:rPr lang="en-US" sz="2000" dirty="0" smtClean="0"/>
              <a:t>By </a:t>
            </a:r>
          </a:p>
          <a:p>
            <a:r>
              <a:rPr lang="en-US" sz="2000" dirty="0" smtClean="0"/>
              <a:t>Douglas Blackmon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8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Push Factor</a:t>
            </a:r>
            <a:r>
              <a:rPr lang="en-US" dirty="0" smtClean="0">
                <a:solidFill>
                  <a:srgbClr val="FF0000"/>
                </a:solidFill>
              </a:rPr>
              <a:t>: Terrorism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Content Placeholder 7" descr="index-7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689" b="-50689"/>
          <a:stretch>
            <a:fillRect/>
          </a:stretch>
        </p:blipFill>
        <p:spPr/>
      </p:pic>
      <p:pic>
        <p:nvPicPr>
          <p:cNvPr id="10" name="Content Placeholder 9" descr="index-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0" r="-110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2046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Push Factor</a:t>
            </a:r>
            <a:r>
              <a:rPr lang="en-US" dirty="0" smtClean="0">
                <a:solidFill>
                  <a:srgbClr val="FF0000"/>
                </a:solidFill>
              </a:rPr>
              <a:t>: Economic Changes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index-1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4238" b="-34238"/>
          <a:stretch>
            <a:fillRect/>
          </a:stretch>
        </p:blipFill>
        <p:spPr/>
      </p:pic>
      <p:pic>
        <p:nvPicPr>
          <p:cNvPr id="8" name="Content Placeholder 7" descr="Lawrence-Migration_Panel_09+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5" r="-166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54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8044</TotalTime>
  <Words>816</Words>
  <Application>Microsoft Office PowerPoint</Application>
  <PresentationFormat>On-screen Show (4:3)</PresentationFormat>
  <Paragraphs>164</Paragraphs>
  <Slides>66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Paper</vt:lpstr>
      <vt:lpstr>Breaking Boundaries</vt:lpstr>
      <vt:lpstr>Jazz from A to Z Objectives</vt:lpstr>
      <vt:lpstr>Workshop Objectives</vt:lpstr>
      <vt:lpstr>Great Migration: Definition</vt:lpstr>
      <vt:lpstr>Statistics</vt:lpstr>
      <vt:lpstr>Push Factor: Jim Crow</vt:lpstr>
      <vt:lpstr>Push Factor: Justice Denied</vt:lpstr>
      <vt:lpstr>Push Factor: Terrorism</vt:lpstr>
      <vt:lpstr>Push Factor: Economic Changes</vt:lpstr>
      <vt:lpstr>Push Factor: Sharecropping</vt:lpstr>
      <vt:lpstr>Movin’ On Up: Pull Factors</vt:lpstr>
      <vt:lpstr>Pull Factor: WWI &gt; Industrial Jobs</vt:lpstr>
      <vt:lpstr>Pull Factor: Industrial Jobs- Recruitment</vt:lpstr>
      <vt:lpstr>Pull Factors: Civil rights</vt:lpstr>
      <vt:lpstr>Pull Factors: Education</vt:lpstr>
      <vt:lpstr>Chain Migration</vt:lpstr>
      <vt:lpstr>Transportation</vt:lpstr>
      <vt:lpstr>Black Communities</vt:lpstr>
      <vt:lpstr>“The New Canaan?”</vt:lpstr>
      <vt:lpstr>“The New Canaan?”</vt:lpstr>
      <vt:lpstr>“The New Canaan?”</vt:lpstr>
      <vt:lpstr>“The New Canaan?</vt:lpstr>
      <vt:lpstr>Competing Voices: Migration Politics</vt:lpstr>
      <vt:lpstr>W.E.B. DuBois and the NAACP</vt:lpstr>
      <vt:lpstr>Marcus Garvey and the UNIA</vt:lpstr>
      <vt:lpstr>A. Philip Randolph</vt:lpstr>
      <vt:lpstr>Black Women’s Groups</vt:lpstr>
      <vt:lpstr>Howard Thurman</vt:lpstr>
      <vt:lpstr>Violence:  East St. Louis, Illinois  July, 1917</vt:lpstr>
      <vt:lpstr>Violence: The Red Summer, Chicago 1919</vt:lpstr>
      <vt:lpstr>Violence: Tulsa May 1921</vt:lpstr>
      <vt:lpstr>The New Negro</vt:lpstr>
      <vt:lpstr>The New Negro</vt:lpstr>
      <vt:lpstr>The Harlem Renaissance</vt:lpstr>
      <vt:lpstr>Harlem Renaissance: Role of the Artist</vt:lpstr>
      <vt:lpstr>Harlem Renaissance: Literature</vt:lpstr>
      <vt:lpstr>Magazines</vt:lpstr>
      <vt:lpstr>Historian: Carter G. Woodson</vt:lpstr>
      <vt:lpstr>Writers: James Weldon Johnson</vt:lpstr>
      <vt:lpstr>Writer: Jesse Redmon Fauset</vt:lpstr>
      <vt:lpstr>Writer: Claude McKay</vt:lpstr>
      <vt:lpstr>Zora Neale Hurston</vt:lpstr>
      <vt:lpstr>Nathan Eugene (Jean) Toomer</vt:lpstr>
      <vt:lpstr>Wallace Thurman</vt:lpstr>
      <vt:lpstr>Countee Cullen</vt:lpstr>
      <vt:lpstr>Langston Hughes</vt:lpstr>
      <vt:lpstr>Visual Art: Aaron Douglas</vt:lpstr>
      <vt:lpstr>Visual Arts: Jacob Lawrence The Migration of the Negro (Series) 1940-1941</vt:lpstr>
      <vt:lpstr>Black Entrepreneurs</vt:lpstr>
      <vt:lpstr>The African American Community: The Black Press</vt:lpstr>
      <vt:lpstr>Negro League Baseball</vt:lpstr>
      <vt:lpstr>                               Historical Literacy*  </vt:lpstr>
      <vt:lpstr>Pick a primary source and. . . </vt:lpstr>
      <vt:lpstr>The Blues</vt:lpstr>
      <vt:lpstr>New Orleans Jazz</vt:lpstr>
      <vt:lpstr>Chicago Jazz</vt:lpstr>
      <vt:lpstr>Harlem Stride</vt:lpstr>
      <vt:lpstr>Big Band Swing; Kansas City</vt:lpstr>
      <vt:lpstr>Big Band Swing: New York Style</vt:lpstr>
      <vt:lpstr>Big Band Swing: Ellington Style</vt:lpstr>
      <vt:lpstr>Women in Jazz: Mary Lou Williams “The little piano girl of East Liberty”</vt:lpstr>
      <vt:lpstr>Women in Jazz: Ella Fitzgerald “First Lady of Song”</vt:lpstr>
      <vt:lpstr>Women in Jazz: Dinah Washington “Queen of the Jukeboxes”</vt:lpstr>
      <vt:lpstr>Women in Jazz: Sarah Vaughan “The Divine One”</vt:lpstr>
      <vt:lpstr>Clifford Brown</vt:lpstr>
      <vt:lpstr>Wrap-up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Breaking Boundaries</dc:title>
  <dc:creator>Mary Hutchinson</dc:creator>
  <cp:lastModifiedBy>Ashley Hare</cp:lastModifiedBy>
  <cp:revision>46</cp:revision>
  <cp:lastPrinted>2013-09-24T21:47:04Z</cp:lastPrinted>
  <dcterms:created xsi:type="dcterms:W3CDTF">2013-09-20T20:04:47Z</dcterms:created>
  <dcterms:modified xsi:type="dcterms:W3CDTF">2014-01-02T22:02:50Z</dcterms:modified>
</cp:coreProperties>
</file>