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52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304" r:id="rId10"/>
    <p:sldId id="264" r:id="rId11"/>
    <p:sldId id="265" r:id="rId12"/>
    <p:sldId id="266" r:id="rId13"/>
    <p:sldId id="267" r:id="rId14"/>
    <p:sldId id="268" r:id="rId15"/>
    <p:sldId id="269" r:id="rId16"/>
    <p:sldId id="278" r:id="rId17"/>
    <p:sldId id="305" r:id="rId18"/>
    <p:sldId id="303" r:id="rId19"/>
    <p:sldId id="270" r:id="rId20"/>
    <p:sldId id="271" r:id="rId21"/>
    <p:sldId id="272" r:id="rId22"/>
    <p:sldId id="273" r:id="rId23"/>
    <p:sldId id="274" r:id="rId24"/>
    <p:sldId id="275" r:id="rId25"/>
    <p:sldId id="302" r:id="rId26"/>
    <p:sldId id="276" r:id="rId27"/>
    <p:sldId id="277" r:id="rId28"/>
    <p:sldId id="279" r:id="rId29"/>
    <p:sldId id="280" r:id="rId30"/>
    <p:sldId id="281" r:id="rId31"/>
    <p:sldId id="282" r:id="rId32"/>
    <p:sldId id="283" r:id="rId33"/>
    <p:sldId id="285" r:id="rId34"/>
    <p:sldId id="286" r:id="rId35"/>
    <p:sldId id="284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300" r:id="rId48"/>
    <p:sldId id="299" r:id="rId49"/>
    <p:sldId id="298" r:id="rId50"/>
    <p:sldId id="30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32"/>
    <p:restoredTop sz="93571"/>
  </p:normalViewPr>
  <p:slideViewPr>
    <p:cSldViewPr snapToGrid="0" snapToObjects="1">
      <p:cViewPr varScale="1">
        <p:scale>
          <a:sx n="65" d="100"/>
          <a:sy n="65" d="100"/>
        </p:scale>
        <p:origin x="9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673C4-3937-9D48-8DE8-38A684D7EEA7}" type="datetimeFigureOut">
              <a:rPr lang="en-US" smtClean="0"/>
              <a:t>11/16/16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4636-3C3F-954E-A55F-2154F4DDDE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0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DADC-55EA-4839-91C8-5BCC0EC06F5C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DADC-55EA-4839-91C8-5BCC0EC06F5C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sldNum="0" hdr="0" ftr="0" dt="0"/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hyperlink" Target="http://www.modeldmedia.com/features/detroit-housing-pt1-111715.asp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hyperlink" Target="https://en.wikipedia.org/wiki/Neighborhoods_in_Detroit#/media/File:Street_scene_on_Avery_Woodbridge_Detroit.jpg" TargetMode="External"/><Relationship Id="rId5" Type="http://schemas.openxmlformats.org/officeDocument/2006/relationships/hyperlink" Target="http://www.motorcities.org/Story/Detroits+Black+Bottom+and+Paradise+Valley-37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hyperlink" Target="https://libcom.org/history/great-flint-sit-down-strike-against-gm-1936-37-walter-linder" TargetMode="External"/><Relationship Id="rId5" Type="http://schemas.openxmlformats.org/officeDocument/2006/relationships/hyperlink" Target="http://350lab.blogs.brynmawr.edu/files/1939/05/child-sitdowners.jpg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hyperlink" Target="http://www.upworthy.com/nearly-80-years-ago-the-battle-of-the-overpass-was-a-national-pr-disaster-for-ford-motor-company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NULL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hyperlink" Target="http://www.blackbottomarchives.com/blackhistory/2016/2/16/remembering-paradise-valley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hyperlink" Target="http://detroit1701.org/SweetHome.ht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hyperlink" Target="http://www.theatlantic.com/photo/2015/01/detroit-in-the-1940s/384523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hyperlink" Target="http://www.theatlantic.com/photo/2015/01/detroit-in-the-1940s/384523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hyperlink" Target="http://www.theatlantic.com/photo/2015/01/detroit-in-the-1940s/384523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hyperlink" Target="http://www.theatlantic.com/photo/2015/01/detroit-in-the-1940s/384523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hyperlink" Target="http://www.theatlantic.com/photo/2015/01/detroit-in-the-1940s/384523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dailymail.co.uk/news/article-2269966/Blighted-home-says-Detroit-going-bankrupt-Families-flee-leaving-streets-broken-governor-cuts.html" TargetMode="External"/><Relationship Id="rId3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utolife.umd.umich.edu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hyperlink" Target="http://detroit1701.org/Black-WhiteWall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Relationship Id="rId3" Type="http://schemas.openxmlformats.org/officeDocument/2006/relationships/hyperlink" Target="http://detroit1701.org/McGheeHome.html#.V-G-YrXerV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hyperlink" Target="http://img.timeinc.net/time/magazine/archive/covers/1955/1101550620_400.jpg" TargetMode="External"/><Relationship Id="rId5" Type="http://schemas.openxmlformats.org/officeDocument/2006/relationships/hyperlink" Target="https://s-media-cache-ak0.pinimg.com/originals/f6/55/b7/f655b7a324cfbd4121c801c2471cf393.jpg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Relationship Id="rId3" Type="http://schemas.openxmlformats.org/officeDocument/2006/relationships/hyperlink" Target="https://detroitenvironment.lsa.umich.edu/wp-content/uploads/2014/04/12th_street_detroit_before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hyperlink" Target="http://www.dailymail.co.uk/news/article-2269966/Blighted-home-says-Detroit-going-bankrupt-Families-flee-leaving-streets-broken-governor-cuts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hyperlink" Target="http://reuther.wayne.edu/files/images/306.preview.jpg" TargetMode="External"/><Relationship Id="rId5" Type="http://schemas.openxmlformats.org/officeDocument/2006/relationships/hyperlink" Target="http://theredlist.com/media/database/muses/icon/iconic_men/1960/malcolm-x/042-malcolm-x-theredlist.jpg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kingcenter.org/archive/document/detroit-council-human-rights-walk-freedom" TargetMode="External"/><Relationship Id="rId4" Type="http://schemas.openxmlformats.org/officeDocument/2006/relationships/image" Target="../media/image51.jpg"/><Relationship Id="rId5" Type="http://schemas.openxmlformats.org/officeDocument/2006/relationships/hyperlink" Target="http://motorcitymuckraker.com/wp-content/uploads/2013/01/MLK-March.jpg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hyperlink" Target="http://www.freep.com/story/news/local/michigan/detroit/2016/06/24/aretha-franklin-sings-detroit-street-renamed-her-dad-rev-cl/86358544/" TargetMode="External"/><Relationship Id="rId5" Type="http://schemas.openxmlformats.org/officeDocument/2006/relationships/hyperlink" Target="http://cmpnorway.blogspot.com/2009/11/did-you-know-aboutrev-albert-cleage-aka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www.ec.gc.ca/grandslacs-greatlakes/03B3F448-D76E-46BC-95F3-72C4CF270237/gl_basin_e_1800.jpg" TargetMode="External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hyperlink" Target="http://i.dailymail.co.uk/i/pix/2013/01/29/article-2269966-173BBB58000005DC-8_634x475.jpg" TargetMode="External"/><Relationship Id="rId5" Type="http://schemas.openxmlformats.org/officeDocument/2006/relationships/hyperlink" Target="https://commons.wikimedia.org/wiki/File:River_Rouge_aerial_4a25915r.jpg#/media/File:River_Rouge_aerial_4a25915r.jpg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g"/><Relationship Id="rId3" Type="http://schemas.openxmlformats.org/officeDocument/2006/relationships/hyperlink" Target="http://www.metmuseum.org/toah/works-of-art/1987.1100.1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Jazz from A to Z</a:t>
            </a:r>
            <a:br>
              <a:rPr lang="en-US" dirty="0" smtClean="0"/>
            </a:br>
            <a:r>
              <a:rPr lang="en-US" dirty="0" smtClean="0"/>
              <a:t>Educator Workshop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" y="3671454"/>
            <a:ext cx="9144000" cy="1824181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Keeping Time and Place: Jazz Cities in History</a:t>
            </a:r>
          </a:p>
          <a:p>
            <a:endParaRPr lang="en-US" dirty="0"/>
          </a:p>
          <a:p>
            <a:r>
              <a:rPr lang="en-US" b="1" dirty="0" smtClean="0"/>
              <a:t>Detroit: The Urban Crisis in  the Motor City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44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Nature of Housing</a:t>
            </a:r>
            <a:endParaRPr lang="en-US" dirty="0"/>
          </a:p>
        </p:txBody>
      </p:sp>
      <p:pic>
        <p:nvPicPr>
          <p:cNvPr id="9" name="Content Placeholder 8" descr="housing_types_in_major_citi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64" r="-18264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643809" y="6258766"/>
            <a:ext cx="4278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3"/>
              </a:rPr>
              <a:t>http://</a:t>
            </a:r>
            <a:r>
              <a:rPr lang="en-US" sz="900" dirty="0" smtClean="0">
                <a:hlinkClick r:id="rId3"/>
              </a:rPr>
              <a:t>www.modeldmedia.com/features/detroit-housing-pt1-111715.aspx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606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Nature of Housing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Avery and Willis in Woodbridge</a:t>
            </a:r>
            <a:endParaRPr lang="en-US" dirty="0"/>
          </a:p>
        </p:txBody>
      </p:sp>
      <p:pic>
        <p:nvPicPr>
          <p:cNvPr id="8" name="Content Placeholder 7" descr="1024px-Street_scene_on_Avery_Woodbridge_Detroit-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r="14390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Black Bottom street</a:t>
            </a:r>
          </a:p>
          <a:p>
            <a:r>
              <a:rPr lang="en-US" dirty="0" smtClean="0"/>
              <a:t>1920</a:t>
            </a:r>
            <a:endParaRPr lang="en-US" dirty="0"/>
          </a:p>
        </p:txBody>
      </p:sp>
      <p:pic>
        <p:nvPicPr>
          <p:cNvPr id="13" name="Content Placeholder 12" descr="image-20080128125833.gi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9" r="10059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134349" y="6017568"/>
            <a:ext cx="67251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4"/>
              </a:rPr>
              <a:t>https://en.wikipedia.org/wiki/Neighborhoods_in_Detroit#/media/</a:t>
            </a:r>
            <a:r>
              <a:rPr lang="en-US" sz="900" dirty="0" smtClean="0">
                <a:hlinkClick r:id="rId4"/>
              </a:rPr>
              <a:t>File:Street_scene_on_Avery_Woodbridge_Detroit.jpg</a:t>
            </a: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1986433" y="6343765"/>
            <a:ext cx="5018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5"/>
              </a:rPr>
              <a:t>http://www.motorcities.org/Story/Detroits+Black+Bottom+and+Paradise+Valley-37.</a:t>
            </a:r>
            <a:r>
              <a:rPr lang="en-US" sz="900" dirty="0" smtClean="0">
                <a:hlinkClick r:id="rId5"/>
              </a:rPr>
              <a:t>html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881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Auto Workers and the Flint Sit-</a:t>
            </a:r>
            <a:r>
              <a:rPr lang="en-US" dirty="0"/>
              <a:t>D</a:t>
            </a:r>
            <a:r>
              <a:rPr lang="en-US" dirty="0" smtClean="0"/>
              <a:t>own Strike</a:t>
            </a:r>
            <a:endParaRPr lang="en-US" dirty="0"/>
          </a:p>
        </p:txBody>
      </p:sp>
      <p:pic>
        <p:nvPicPr>
          <p:cNvPr id="9" name="Content Placeholder 8" descr="Flin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5" r="23075"/>
          <a:stretch>
            <a:fillRect/>
          </a:stretch>
        </p:blipFill>
        <p:spPr/>
      </p:pic>
      <p:pic>
        <p:nvPicPr>
          <p:cNvPr id="13" name="Content Placeholder 12" descr="child-sitdowners-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r="26910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779463" y="6095999"/>
            <a:ext cx="348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https://libcom.org/history/great-flint-sit-down-strike-against-gm-1936-37-walter-</a:t>
            </a:r>
            <a:r>
              <a:rPr lang="en-US" sz="900" dirty="0" smtClean="0">
                <a:hlinkClick r:id="rId4"/>
              </a:rPr>
              <a:t>linder</a:t>
            </a: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4663256" y="6095999"/>
            <a:ext cx="39830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5"/>
              </a:rPr>
              <a:t>http://350lab.blogs.brynmawr.edu/files/1939/05/child-</a:t>
            </a:r>
            <a:r>
              <a:rPr lang="en-US" sz="900" dirty="0" smtClean="0">
                <a:hlinkClick r:id="rId5"/>
              </a:rPr>
              <a:t>sitdowners.jpg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288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Battle of the Overpass”</a:t>
            </a:r>
            <a:endParaRPr lang="en-US" dirty="0"/>
          </a:p>
        </p:txBody>
      </p:sp>
      <p:pic>
        <p:nvPicPr>
          <p:cNvPr id="5" name="Content Placeholder 4" descr="pnp355712-ce45901e2b7fb6a4414f54107910f3c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77" r="-16777"/>
          <a:stretch>
            <a:fillRect/>
          </a:stretch>
        </p:blipFill>
        <p:spPr/>
      </p:pic>
      <p:pic>
        <p:nvPicPr>
          <p:cNvPr id="6" name="Content Placeholder 5" descr="8763.preview-8e3f37e9edddae6cde7cc7795753b91b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73" b="-26373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369981" y="6193243"/>
            <a:ext cx="72507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4"/>
              </a:rPr>
              <a:t>http://www.upworthy.com/nearly-80-years-ago-the-battle-of-the-overpass-was-a-national-pr-disaster-for-ford-motor-</a:t>
            </a:r>
            <a:r>
              <a:rPr lang="en-US" sz="900" dirty="0" smtClean="0">
                <a:hlinkClick r:id="rId4"/>
              </a:rPr>
              <a:t>company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21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Great Migration: African Americans in Detroit Before WWII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1910: 5,741</a:t>
            </a:r>
          </a:p>
          <a:p>
            <a:r>
              <a:rPr lang="en-US" sz="3200" dirty="0" smtClean="0"/>
              <a:t>1920: 40,836</a:t>
            </a:r>
          </a:p>
          <a:p>
            <a:r>
              <a:rPr lang="en-US" sz="3200" dirty="0" smtClean="0"/>
              <a:t>1930: 120,066</a:t>
            </a:r>
          </a:p>
          <a:p>
            <a:r>
              <a:rPr lang="en-US" sz="3200" dirty="0" smtClean="0"/>
              <a:t>1940: 149,119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20739"/>
            <a:ext cx="3529013" cy="2646759"/>
          </a:xfrm>
        </p:spPr>
      </p:pic>
      <p:sp>
        <p:nvSpPr>
          <p:cNvPr id="7" name="TextBox 6"/>
          <p:cNvSpPr txBox="1"/>
          <p:nvPr/>
        </p:nvSpPr>
        <p:spPr>
          <a:xfrm>
            <a:off x="2068807" y="5888736"/>
            <a:ext cx="51587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http://www.smithsonianmag.com/history/long-lasting-legacy-great-migration-180960118/</a:t>
            </a:r>
          </a:p>
        </p:txBody>
      </p:sp>
    </p:spTree>
    <p:extLst>
      <p:ext uri="{BB962C8B-B14F-4D97-AF65-F5344CB8AC3E}">
        <p14:creationId xmlns:p14="http://schemas.microsoft.com/office/powerpoint/2010/main" val="6622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“Two Separate Cities, one black and one white.”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Black Neighborhoods</a:t>
            </a:r>
          </a:p>
          <a:p>
            <a:r>
              <a:rPr lang="en-US" dirty="0" smtClean="0"/>
              <a:t>Paradise Valley</a:t>
            </a:r>
          </a:p>
          <a:p>
            <a:r>
              <a:rPr lang="en-US" dirty="0" smtClean="0"/>
              <a:t>West Side</a:t>
            </a:r>
          </a:p>
          <a:p>
            <a:r>
              <a:rPr lang="en-US" dirty="0" smtClean="0"/>
              <a:t>Eight-Mile Wyoming</a:t>
            </a:r>
          </a:p>
          <a:p>
            <a:r>
              <a:rPr lang="en-US" dirty="0" smtClean="0"/>
              <a:t>Conant Gardens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67" y="1600200"/>
            <a:ext cx="3215878" cy="4287838"/>
          </a:xfrm>
        </p:spPr>
      </p:pic>
      <p:sp>
        <p:nvSpPr>
          <p:cNvPr id="6" name="TextBox 5"/>
          <p:cNvSpPr txBox="1"/>
          <p:nvPr/>
        </p:nvSpPr>
        <p:spPr>
          <a:xfrm>
            <a:off x="4735804" y="6024759"/>
            <a:ext cx="3353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3" invalidUrl="http://detroit1701.org/Paradise Valley Marker.html"/>
              </a:rPr>
              <a:t>http://</a:t>
            </a:r>
            <a:r>
              <a:rPr lang="en-US" sz="900" dirty="0" smtClean="0">
                <a:hlinkClick r:id="rId4" invalidUrl="http://detroit1701.org/Paradise Valley Marker.html"/>
              </a:rPr>
              <a:t>detroit1701.org/Paradise%20Valley%20Marker.html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8805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Means of Segregation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Refusal to sell to blacks</a:t>
            </a:r>
          </a:p>
          <a:p>
            <a:r>
              <a:rPr lang="en-US" dirty="0" smtClean="0"/>
              <a:t>Use of force and threats of violence</a:t>
            </a:r>
          </a:p>
          <a:p>
            <a:r>
              <a:rPr lang="en-US" dirty="0" smtClean="0"/>
              <a:t>Real estate agents won’t show properties in white neighborhoods</a:t>
            </a:r>
          </a:p>
          <a:p>
            <a:r>
              <a:rPr lang="en-US" dirty="0" smtClean="0"/>
              <a:t>Restrictive covenants</a:t>
            </a:r>
          </a:p>
          <a:p>
            <a:pPr marL="0" indent="0" algn="ctr">
              <a:buNone/>
            </a:pPr>
            <a:r>
              <a:rPr lang="en-US" sz="1600" dirty="0" smtClean="0"/>
              <a:t>“. . . Shall not be sued or occupied by any person or persons except those of the Caucasian race.”</a:t>
            </a:r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87772"/>
            <a:ext cx="3529013" cy="2712693"/>
          </a:xfrm>
        </p:spPr>
      </p:pic>
      <p:sp>
        <p:nvSpPr>
          <p:cNvPr id="9" name="TextBox 8"/>
          <p:cNvSpPr txBox="1"/>
          <p:nvPr/>
        </p:nvSpPr>
        <p:spPr>
          <a:xfrm>
            <a:off x="2148909" y="6255590"/>
            <a:ext cx="4844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http://www.moma.org/interactives/exhibitions/2015/onewayticket/static/panel/49/</a:t>
            </a:r>
          </a:p>
        </p:txBody>
      </p:sp>
    </p:spTree>
    <p:extLst>
      <p:ext uri="{BB962C8B-B14F-4D97-AF65-F5344CB8AC3E}">
        <p14:creationId xmlns:p14="http://schemas.microsoft.com/office/powerpoint/2010/main" val="19478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Housing Shortage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355731"/>
            <a:ext cx="3529012" cy="277677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5731"/>
            <a:ext cx="3529013" cy="2776776"/>
          </a:xfrm>
        </p:spPr>
      </p:pic>
      <p:sp>
        <p:nvSpPr>
          <p:cNvPr id="5" name="TextBox 4"/>
          <p:cNvSpPr txBox="1"/>
          <p:nvPr/>
        </p:nvSpPr>
        <p:spPr>
          <a:xfrm>
            <a:off x="1115774" y="6140873"/>
            <a:ext cx="6910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http://www.inmotionaame.org/gallery/large.cfm?migration=8&amp;topic=99&amp;id=465433&amp;type=image&amp;metadata=&amp;page=7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6347" y="6371705"/>
            <a:ext cx="6910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http://www.inmotionaame.org/gallery/large.cfm?migration=8&amp;topic=99&amp;id=465433&amp;type=image&amp;metadata=&amp;page=7</a:t>
            </a:r>
          </a:p>
        </p:txBody>
      </p:sp>
    </p:spTree>
    <p:extLst>
      <p:ext uri="{BB962C8B-B14F-4D97-AF65-F5344CB8AC3E}">
        <p14:creationId xmlns:p14="http://schemas.microsoft.com/office/powerpoint/2010/main" val="11393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Hastings Street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19087"/>
            <a:ext cx="3529013" cy="265006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330787"/>
            <a:ext cx="3529012" cy="2826663"/>
          </a:xfrm>
        </p:spPr>
      </p:pic>
      <p:sp>
        <p:nvSpPr>
          <p:cNvPr id="10" name="TextBox 9"/>
          <p:cNvSpPr txBox="1"/>
          <p:nvPr/>
        </p:nvSpPr>
        <p:spPr>
          <a:xfrm>
            <a:off x="1894115" y="5440189"/>
            <a:ext cx="48782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https://detroitenvironment.lsa.umich.edu/wp-content/uploads/2014/04/Hastings.jpg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9417" y="6024758"/>
            <a:ext cx="5583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http://www.detroitnews.com/story/opinion/2015/08/04/ken-coleman-black-biz-district/31070703/</a:t>
            </a:r>
          </a:p>
        </p:txBody>
      </p:sp>
    </p:spTree>
    <p:extLst>
      <p:ext uri="{BB962C8B-B14F-4D97-AF65-F5344CB8AC3E}">
        <p14:creationId xmlns:p14="http://schemas.microsoft.com/office/powerpoint/2010/main" val="67890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lubs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3027288"/>
            <a:ext cx="3529012" cy="14336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0308"/>
            <a:ext cx="3529013" cy="2827621"/>
          </a:xfrm>
        </p:spPr>
      </p:pic>
      <p:sp>
        <p:nvSpPr>
          <p:cNvPr id="7" name="TextBox 6"/>
          <p:cNvSpPr txBox="1"/>
          <p:nvPr/>
        </p:nvSpPr>
        <p:spPr>
          <a:xfrm>
            <a:off x="2405270" y="5744818"/>
            <a:ext cx="5365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4"/>
              </a:rPr>
              <a:t>http://</a:t>
            </a:r>
            <a:r>
              <a:rPr lang="en-US" sz="900" dirty="0" smtClean="0">
                <a:hlinkClick r:id="rId4"/>
              </a:rPr>
              <a:t>www.blackbottomarchives.com/blackhistory/2016/2/16/remembering-paradise-valley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3149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Presenters: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5172364"/>
            <a:ext cx="7580376" cy="1500908"/>
          </a:xfrm>
        </p:spPr>
        <p:txBody>
          <a:bodyPr>
            <a:normAutofit/>
          </a:bodyPr>
          <a:lstStyle/>
          <a:p>
            <a:r>
              <a:rPr lang="en-US" dirty="0" smtClean="0"/>
              <a:t>Pam Baack: English Language Arts</a:t>
            </a:r>
          </a:p>
          <a:p>
            <a:r>
              <a:rPr lang="en-US" dirty="0" smtClean="0"/>
              <a:t>Rodney Whitaker: Music</a:t>
            </a:r>
          </a:p>
          <a:p>
            <a:r>
              <a:rPr lang="en-US" dirty="0" smtClean="0"/>
              <a:t>Marcie Hutchinson: History</a:t>
            </a:r>
            <a:endParaRPr lang="en-US" dirty="0"/>
          </a:p>
        </p:txBody>
      </p:sp>
      <p:pic>
        <p:nvPicPr>
          <p:cNvPr id="7" name="Picture Placeholder 6" descr="IMG_0359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2" b="15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771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</a:t>
            </a:r>
            <a:br>
              <a:rPr lang="en-US" dirty="0" smtClean="0"/>
            </a:br>
            <a:r>
              <a:rPr lang="en-US" dirty="0" smtClean="0"/>
              <a:t>Dr. Ossian Sweet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91" y="1600200"/>
            <a:ext cx="6258217" cy="4291013"/>
          </a:xfrm>
        </p:spPr>
      </p:pic>
      <p:sp>
        <p:nvSpPr>
          <p:cNvPr id="9" name="TextBox 8"/>
          <p:cNvSpPr txBox="1"/>
          <p:nvPr/>
        </p:nvSpPr>
        <p:spPr>
          <a:xfrm>
            <a:off x="3637722" y="6258766"/>
            <a:ext cx="23952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u="sng" dirty="0">
                <a:hlinkClick r:id="rId3"/>
              </a:rPr>
              <a:t>http://detroit1701.org/SweetHome.htm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10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War II Detroit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37" y="1600200"/>
            <a:ext cx="6166725" cy="4291013"/>
          </a:xfrm>
        </p:spPr>
      </p:pic>
      <p:sp>
        <p:nvSpPr>
          <p:cNvPr id="5" name="TextBox 4"/>
          <p:cNvSpPr txBox="1"/>
          <p:nvPr/>
        </p:nvSpPr>
        <p:spPr>
          <a:xfrm>
            <a:off x="2763079" y="6143350"/>
            <a:ext cx="42915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u="sng" dirty="0">
                <a:hlinkClick r:id="rId3"/>
              </a:rPr>
              <a:t>http://www.theatlantic.com/photo/2015/01/detroit-in-the-1940s/384523/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66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“Arsenal of Democracy”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369275"/>
            <a:ext cx="3529012" cy="274968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72193"/>
            <a:ext cx="3529013" cy="2343852"/>
          </a:xfrm>
        </p:spPr>
      </p:pic>
      <p:sp>
        <p:nvSpPr>
          <p:cNvPr id="7" name="TextBox 6"/>
          <p:cNvSpPr txBox="1"/>
          <p:nvPr/>
        </p:nvSpPr>
        <p:spPr>
          <a:xfrm>
            <a:off x="2731294" y="5804453"/>
            <a:ext cx="42915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u="sng" dirty="0">
                <a:hlinkClick r:id="rId4"/>
              </a:rPr>
              <a:t>http://www.theatlantic.com/photo/2015/01/detroit-in-the-1940s/384523/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5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Sojourner Truth Public Housing Project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456030"/>
            <a:ext cx="3529012" cy="25761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92790"/>
            <a:ext cx="3529013" cy="2502658"/>
          </a:xfrm>
        </p:spPr>
      </p:pic>
      <p:sp>
        <p:nvSpPr>
          <p:cNvPr id="7" name="TextBox 6"/>
          <p:cNvSpPr txBox="1"/>
          <p:nvPr/>
        </p:nvSpPr>
        <p:spPr>
          <a:xfrm>
            <a:off x="2731294" y="5764695"/>
            <a:ext cx="42915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u="sng" dirty="0">
                <a:hlinkClick r:id="rId4"/>
              </a:rPr>
              <a:t>http://www.theatlantic.com/photo/2015/01/detroit-in-the-1940s/384523/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96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681096"/>
          </a:xfrm>
        </p:spPr>
        <p:txBody>
          <a:bodyPr/>
          <a:lstStyle/>
          <a:p>
            <a:r>
              <a:rPr lang="en-US" dirty="0" smtClean="0"/>
              <a:t>Riot of 1943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>“Detroit </a:t>
            </a:r>
            <a:r>
              <a:rPr lang="en-US" sz="3200" dirty="0" smtClean="0"/>
              <a:t>is Dynamite.  It can either blow up Hitler or blow up the U.S.”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513376"/>
            <a:ext cx="3529012" cy="246148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29550"/>
            <a:ext cx="3529013" cy="2429137"/>
          </a:xfrm>
        </p:spPr>
      </p:pic>
      <p:sp>
        <p:nvSpPr>
          <p:cNvPr id="7" name="TextBox 6"/>
          <p:cNvSpPr txBox="1"/>
          <p:nvPr/>
        </p:nvSpPr>
        <p:spPr>
          <a:xfrm>
            <a:off x="2350020" y="5268687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u="sng" dirty="0">
                <a:hlinkClick r:id="rId4"/>
              </a:rPr>
              <a:t>http://www.theatlantic.com/photo/2015/01/detroit-in-the-1940s/384523/</a:t>
            </a:r>
            <a:r>
              <a:rPr lang="en-US" sz="900" dirty="0"/>
              <a:t> 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049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04" y="1600200"/>
            <a:ext cx="5868591" cy="4291013"/>
          </a:xfrm>
        </p:spPr>
      </p:pic>
      <p:sp>
        <p:nvSpPr>
          <p:cNvPr id="4" name="TextBox 3"/>
          <p:cNvSpPr txBox="1"/>
          <p:nvPr/>
        </p:nvSpPr>
        <p:spPr>
          <a:xfrm>
            <a:off x="1049249" y="6258766"/>
            <a:ext cx="70439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https://detroitenvironment.lsa.umich.edu/they-paved-paradise-and-put-up-a-freeway-demolishing-detroits-hastings-street/</a:t>
            </a:r>
          </a:p>
        </p:txBody>
      </p:sp>
    </p:spTree>
    <p:extLst>
      <p:ext uri="{BB962C8B-B14F-4D97-AF65-F5344CB8AC3E}">
        <p14:creationId xmlns:p14="http://schemas.microsoft.com/office/powerpoint/2010/main" val="17680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Detroit’s Golden Age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30" y="1600200"/>
            <a:ext cx="5959740" cy="4291013"/>
          </a:xfrm>
        </p:spPr>
      </p:pic>
      <p:sp>
        <p:nvSpPr>
          <p:cNvPr id="9" name="TextBox 8"/>
          <p:cNvSpPr txBox="1"/>
          <p:nvPr/>
        </p:nvSpPr>
        <p:spPr>
          <a:xfrm>
            <a:off x="2656115" y="6074100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u="sng" dirty="0">
                <a:hlinkClick r:id="rId3"/>
              </a:rPr>
              <a:t>http://www.theatlantic.com/photo/2015/01/detroit-in-the-1940s/384523/</a:t>
            </a:r>
            <a:r>
              <a:rPr lang="en-US" sz="900" dirty="0"/>
              <a:t> 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6520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of WWII and the Growth of Unions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Higher Wages</a:t>
            </a:r>
          </a:p>
          <a:p>
            <a:r>
              <a:rPr lang="en-US" dirty="0" smtClean="0"/>
              <a:t>Better benefits, pensions</a:t>
            </a:r>
          </a:p>
          <a:p>
            <a:r>
              <a:rPr lang="en-US" dirty="0" smtClean="0"/>
              <a:t>Job security though union contracts and codes</a:t>
            </a:r>
          </a:p>
          <a:p>
            <a:r>
              <a:rPr lang="en-US" dirty="0" smtClean="0"/>
              <a:t>Unionization of other industries due to success in auto industry</a:t>
            </a:r>
          </a:p>
          <a:p>
            <a:r>
              <a:rPr lang="en-US" dirty="0" smtClean="0"/>
              <a:t>Blue-collar homeownership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0119" y="5657904"/>
            <a:ext cx="84561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2"/>
              </a:rPr>
              <a:t>http://</a:t>
            </a:r>
            <a:r>
              <a:rPr lang="en-US" sz="900" dirty="0" smtClean="0">
                <a:hlinkClick r:id="rId2"/>
              </a:rPr>
              <a:t>www.dailymail.co.uk/news/article-2269966/Blighted-home-says-Detroit-going-bankrupt-Families-flee-leaving-streets-broken-governor-cuts.html</a:t>
            </a:r>
            <a:r>
              <a:rPr lang="en-US" sz="900" dirty="0" smtClean="0"/>
              <a:t> </a:t>
            </a:r>
            <a:endParaRPr lang="en-US" sz="9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13781"/>
            <a:ext cx="3529013" cy="2660675"/>
          </a:xfrm>
        </p:spPr>
      </p:pic>
    </p:spTree>
    <p:extLst>
      <p:ext uri="{BB962C8B-B14F-4D97-AF65-F5344CB8AC3E}">
        <p14:creationId xmlns:p14="http://schemas.microsoft.com/office/powerpoint/2010/main" val="124109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Barriers to Detroit Housing for African Americans</a:t>
            </a:r>
            <a:endParaRPr lang="en-US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540,000 units available, only 47,000 for blacks</a:t>
            </a:r>
          </a:p>
          <a:p>
            <a:r>
              <a:rPr lang="en-US" dirty="0" smtClean="0"/>
              <a:t>Reasons</a:t>
            </a:r>
          </a:p>
          <a:p>
            <a:pPr lvl="1"/>
            <a:r>
              <a:rPr lang="en-US" dirty="0" smtClean="0"/>
              <a:t>Low paying, insecure jobs</a:t>
            </a:r>
          </a:p>
          <a:p>
            <a:pPr lvl="1"/>
            <a:r>
              <a:rPr lang="en-US" dirty="0" smtClean="0"/>
              <a:t>Market is limited and expensive</a:t>
            </a:r>
          </a:p>
          <a:p>
            <a:pPr lvl="1"/>
            <a:r>
              <a:rPr lang="en-US" dirty="0" smtClean="0"/>
              <a:t>Black clients shunned</a:t>
            </a:r>
          </a:p>
          <a:p>
            <a:pPr lvl="1"/>
            <a:r>
              <a:rPr lang="en-US" dirty="0" smtClean="0"/>
              <a:t>Restrictive covenants</a:t>
            </a:r>
          </a:p>
          <a:p>
            <a:pPr lvl="1"/>
            <a:r>
              <a:rPr lang="en-US" dirty="0" smtClean="0"/>
              <a:t>Neighborhood improvement associations</a:t>
            </a:r>
          </a:p>
          <a:p>
            <a:pPr lvl="1"/>
            <a:r>
              <a:rPr lang="en-US" dirty="0" smtClean="0"/>
              <a:t>Bankers won’t lend to blacks</a:t>
            </a:r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51876" y="5673991"/>
            <a:ext cx="54857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hlinkClick r:id="rId2"/>
              </a:rPr>
              <a:t>http://www.autolife.umd.umich.edu/</a:t>
            </a:r>
            <a:r>
              <a:rPr lang="en-US" sz="1600" dirty="0"/>
              <a:t> </a:t>
            </a:r>
          </a:p>
          <a:p>
            <a:r>
              <a:rPr lang="en-US" sz="2000" b="1" dirty="0" smtClean="0"/>
              <a:t>“Automobile in American Life and Society”</a:t>
            </a:r>
          </a:p>
          <a:p>
            <a:r>
              <a:rPr lang="en-US" b="1" dirty="0" smtClean="0"/>
              <a:t>By Thomas </a:t>
            </a:r>
            <a:r>
              <a:rPr lang="en-US" b="1" dirty="0" err="1" smtClean="0"/>
              <a:t>Sugrue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36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43492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Redlining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Construction of “highly restricted and carefully controlled community.”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828800"/>
            <a:ext cx="3529584" cy="444649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Federal Policy</a:t>
            </a:r>
          </a:p>
          <a:p>
            <a:pPr lvl="1"/>
            <a:r>
              <a:rPr lang="en-US" dirty="0" smtClean="0"/>
              <a:t>FHA</a:t>
            </a:r>
          </a:p>
          <a:p>
            <a:pPr lvl="1"/>
            <a:r>
              <a:rPr lang="en-US" dirty="0" smtClean="0"/>
              <a:t>HOLC</a:t>
            </a:r>
          </a:p>
          <a:p>
            <a:pPr lvl="1"/>
            <a:r>
              <a:rPr lang="en-US" dirty="0" smtClean="0"/>
              <a:t>VA</a:t>
            </a:r>
          </a:p>
          <a:p>
            <a:r>
              <a:rPr lang="en-US" dirty="0" smtClean="0"/>
              <a:t>Construction of “highly restricted and carefully controlled communities”</a:t>
            </a:r>
          </a:p>
          <a:p>
            <a:r>
              <a:rPr lang="en-US" dirty="0" smtClean="0"/>
              <a:t>Federal Home Loan Bank Board classified neighborhoods</a:t>
            </a:r>
          </a:p>
          <a:p>
            <a:r>
              <a:rPr lang="en-US" dirty="0" smtClean="0"/>
              <a:t>“D” rating if African Americans in neighborhood</a:t>
            </a:r>
          </a:p>
          <a:p>
            <a:r>
              <a:rPr lang="en-US" dirty="0" smtClean="0"/>
              <a:t>Results in ghettoization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25334"/>
            <a:ext cx="3529013" cy="2637569"/>
          </a:xfrm>
        </p:spPr>
      </p:pic>
      <p:sp>
        <p:nvSpPr>
          <p:cNvPr id="6" name="TextBox 5"/>
          <p:cNvSpPr txBox="1"/>
          <p:nvPr/>
        </p:nvSpPr>
        <p:spPr>
          <a:xfrm>
            <a:off x="5110907" y="5367130"/>
            <a:ext cx="26035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u="sng" dirty="0">
                <a:hlinkClick r:id="rId3"/>
              </a:rPr>
              <a:t>http://detroit1701.org/Black-WhiteWall.htm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22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b="1" dirty="0">
                <a:effectLst/>
              </a:rPr>
              <a:t>What was it that turned America’s former industrial centers like Detroit into economic backwaters, abandoned by manufacturers?</a:t>
            </a:r>
            <a:endParaRPr lang="en-US" dirty="0">
              <a:effectLst/>
            </a:endParaRPr>
          </a:p>
          <a:p>
            <a:pPr lvl="0"/>
            <a:r>
              <a:rPr lang="en-US" b="1" dirty="0">
                <a:effectLst/>
              </a:rPr>
              <a:t>Why has discrimination by race in Detroit persisted in both urban neighborhoods and workplaces?</a:t>
            </a:r>
            <a:endParaRPr lang="en-US" dirty="0">
              <a:effectLst/>
            </a:endParaRPr>
          </a:p>
          <a:p>
            <a:pPr lvl="0"/>
            <a:r>
              <a:rPr lang="en-US" b="1" dirty="0">
                <a:effectLst/>
              </a:rPr>
              <a:t>How did the music (jazz and Motown) created in Detroit’s black community after World War II reflect the challenges African Americans faced in a major Northern industrial city?</a:t>
            </a:r>
            <a:endParaRPr lang="en-US" dirty="0">
              <a:effectLst/>
            </a:endParaRPr>
          </a:p>
          <a:p>
            <a:pPr lvl="0"/>
            <a:r>
              <a:rPr lang="en-US" b="1" dirty="0">
                <a:effectLst/>
              </a:rPr>
              <a:t>How can our exploration of the history and culture of the Motor City inform our current conversations on race relations in the United States?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Challenging Restrictive Covenants in Court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/>
              <a:t>McGhee vs. Sipes</a:t>
            </a:r>
          </a:p>
          <a:p>
            <a:r>
              <a:rPr lang="en-US" sz="2800" i="1" dirty="0" smtClean="0"/>
              <a:t>Shelley vs. </a:t>
            </a:r>
            <a:r>
              <a:rPr lang="en-US" sz="2800" i="1" dirty="0" smtClean="0"/>
              <a:t>Kraemer (1948)</a:t>
            </a:r>
            <a:endParaRPr lang="en-US" sz="2800" i="1" dirty="0" smtClean="0"/>
          </a:p>
          <a:p>
            <a:pPr marL="0" indent="0" algn="ctr">
              <a:buNone/>
            </a:pPr>
            <a:r>
              <a:rPr lang="en-US" sz="2000" dirty="0" smtClean="0"/>
              <a:t>“. . .it </a:t>
            </a:r>
            <a:r>
              <a:rPr lang="en-US" sz="2000" dirty="0"/>
              <a:t>is violative of the equal protection clause of the Fourteenth Amendment for state courts to enforce them.”</a:t>
            </a:r>
            <a:endParaRPr lang="en-US" sz="20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66" y="2199799"/>
            <a:ext cx="2316480" cy="3088640"/>
          </a:xfrm>
        </p:spPr>
      </p:pic>
      <p:sp>
        <p:nvSpPr>
          <p:cNvPr id="6" name="TextBox 5"/>
          <p:cNvSpPr txBox="1"/>
          <p:nvPr/>
        </p:nvSpPr>
        <p:spPr>
          <a:xfrm>
            <a:off x="4571207" y="5622918"/>
            <a:ext cx="33842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u="sng" dirty="0">
                <a:hlinkClick r:id="rId3"/>
              </a:rPr>
              <a:t>http://detroit1701.org/McGheeHome.html#.V-G-YrXerV1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6"/>
            <a:ext cx="7583488" cy="1373833"/>
          </a:xfrm>
        </p:spPr>
        <p:txBody>
          <a:bodyPr/>
          <a:lstStyle/>
          <a:p>
            <a:r>
              <a:rPr lang="en-US" sz="3600" i="1" dirty="0" smtClean="0"/>
              <a:t>Live</a:t>
            </a:r>
            <a:r>
              <a:rPr lang="en-US" sz="3600" dirty="0" smtClean="0"/>
              <a:t> By the Car:</a:t>
            </a:r>
            <a:br>
              <a:rPr lang="en-US" sz="3600" dirty="0" smtClean="0"/>
            </a:br>
            <a:r>
              <a:rPr lang="en-US" sz="3600" dirty="0" smtClean="0"/>
              <a:t>The Auto Industry at Its Peak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(1948-1967)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541360"/>
            <a:ext cx="3529012" cy="24055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44" y="1600200"/>
            <a:ext cx="3254525" cy="4287838"/>
          </a:xfrm>
        </p:spPr>
      </p:pic>
      <p:sp>
        <p:nvSpPr>
          <p:cNvPr id="7" name="TextBox 6"/>
          <p:cNvSpPr txBox="1"/>
          <p:nvPr/>
        </p:nvSpPr>
        <p:spPr>
          <a:xfrm>
            <a:off x="4078573" y="6024758"/>
            <a:ext cx="46682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4"/>
              </a:rPr>
              <a:t>http://</a:t>
            </a:r>
            <a:r>
              <a:rPr lang="en-US" sz="900" dirty="0" smtClean="0">
                <a:hlinkClick r:id="rId4"/>
              </a:rPr>
              <a:t>img.timeinc.net/time/magazine/archive/covers/1955/1101550620_400.jpg</a:t>
            </a: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178904" y="4968180"/>
            <a:ext cx="4316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/>
              </a:rPr>
              <a:t>https://</a:t>
            </a:r>
            <a:r>
              <a:rPr lang="en-US" sz="900" dirty="0" smtClean="0">
                <a:hlinkClick r:id="rId5"/>
              </a:rPr>
              <a:t>s-media-cache-ak0.pinimg.com/originals/f6/55/b7/f655b7a324cfbd4121c801c2471cf393.jpg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718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 smtClean="0"/>
              <a:t>Die</a:t>
            </a:r>
            <a:r>
              <a:rPr lang="en-US" sz="3600" dirty="0" smtClean="0"/>
              <a:t> by the Car: The Decline of the Auto Industry in Detroit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Decentralization</a:t>
            </a:r>
          </a:p>
          <a:p>
            <a:pPr lvl="1"/>
            <a:r>
              <a:rPr lang="en-US" dirty="0" smtClean="0"/>
              <a:t>Corporate Actions</a:t>
            </a:r>
          </a:p>
          <a:p>
            <a:pPr lvl="2"/>
            <a:r>
              <a:rPr lang="en-US" dirty="0" smtClean="0"/>
              <a:t>Movement</a:t>
            </a:r>
          </a:p>
          <a:p>
            <a:pPr lvl="2"/>
            <a:r>
              <a:rPr lang="en-US" dirty="0" smtClean="0"/>
              <a:t>Reasons</a:t>
            </a:r>
          </a:p>
          <a:p>
            <a:pPr lvl="1"/>
            <a:r>
              <a:rPr lang="en-US" dirty="0" smtClean="0"/>
              <a:t>Federal Actions- Military Spending</a:t>
            </a:r>
          </a:p>
          <a:p>
            <a:pPr marL="0" indent="0">
              <a:buNone/>
            </a:pPr>
            <a:r>
              <a:rPr lang="en-US" dirty="0" smtClean="0"/>
              <a:t>Automation</a:t>
            </a:r>
          </a:p>
          <a:p>
            <a:pPr lvl="1"/>
            <a:r>
              <a:rPr lang="en-US" dirty="0" smtClean="0"/>
              <a:t>Replace assembly-line jobs</a:t>
            </a:r>
          </a:p>
          <a:p>
            <a:pPr lvl="1"/>
            <a:r>
              <a:rPr lang="en-US" dirty="0" smtClean="0"/>
              <a:t>Reasons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9524" y="6258766"/>
            <a:ext cx="7914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The Origins of the Urban Crisis: Race and Inequality in Postwar Detroit</a:t>
            </a:r>
          </a:p>
          <a:p>
            <a:pPr algn="ctr"/>
            <a:r>
              <a:rPr lang="en-US" dirty="0" smtClean="0"/>
              <a:t>By Thomas </a:t>
            </a:r>
            <a:r>
              <a:rPr lang="en-US" dirty="0" err="1" smtClean="0"/>
              <a:t>Sugrue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4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Die</a:t>
            </a:r>
            <a:r>
              <a:rPr lang="en-US" sz="3600" dirty="0"/>
              <a:t> by the Car: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/>
              <a:t>Decline of </a:t>
            </a:r>
            <a:r>
              <a:rPr lang="en-US" sz="3600" dirty="0" smtClean="0"/>
              <a:t>Detroit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Depopulation of Detroit</a:t>
            </a:r>
          </a:p>
          <a:p>
            <a:pPr lvl="1"/>
            <a:r>
              <a:rPr lang="en-US" dirty="0" smtClean="0"/>
              <a:t>White Flight</a:t>
            </a:r>
          </a:p>
          <a:p>
            <a:pPr lvl="1"/>
            <a:r>
              <a:rPr lang="en-US" dirty="0" smtClean="0"/>
              <a:t>Federal and Local Governments Role</a:t>
            </a:r>
          </a:p>
          <a:p>
            <a:pPr lvl="2"/>
            <a:r>
              <a:rPr lang="en-US" dirty="0" smtClean="0"/>
              <a:t>Federal Highway Act</a:t>
            </a:r>
          </a:p>
          <a:p>
            <a:pPr lvl="2"/>
            <a:r>
              <a:rPr lang="en-US" dirty="0" smtClean="0"/>
              <a:t>Housing FHA, HOLC, VA</a:t>
            </a:r>
          </a:p>
          <a:p>
            <a:pPr lvl="2"/>
            <a:r>
              <a:rPr lang="en-US" dirty="0" smtClean="0"/>
              <a:t>Urban Renewal</a:t>
            </a:r>
            <a:endParaRPr lang="en-US" dirty="0"/>
          </a:p>
          <a:p>
            <a:pPr lvl="1"/>
            <a:r>
              <a:rPr lang="en-US" dirty="0" smtClean="0"/>
              <a:t>Private Actions</a:t>
            </a:r>
          </a:p>
          <a:p>
            <a:pPr marL="0" indent="0">
              <a:buNone/>
            </a:pPr>
            <a:r>
              <a:rPr lang="en-US" dirty="0" smtClean="0"/>
              <a:t>Disinvestment in Detroit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08" y="1600200"/>
            <a:ext cx="2975596" cy="4287838"/>
          </a:xfrm>
        </p:spPr>
      </p:pic>
      <p:sp>
        <p:nvSpPr>
          <p:cNvPr id="8" name="TextBox 7"/>
          <p:cNvSpPr txBox="1"/>
          <p:nvPr/>
        </p:nvSpPr>
        <p:spPr>
          <a:xfrm>
            <a:off x="1567544" y="6255591"/>
            <a:ext cx="70439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https://detroitenvironment.lsa.umich.edu/they-paved-paradise-and-put-up-a-freeway-demolishing-detroits-hastings-street/</a:t>
            </a:r>
          </a:p>
        </p:txBody>
      </p:sp>
    </p:spTree>
    <p:extLst>
      <p:ext uri="{BB962C8B-B14F-4D97-AF65-F5344CB8AC3E}">
        <p14:creationId xmlns:p14="http://schemas.microsoft.com/office/powerpoint/2010/main" val="12157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a City of African Americans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266488"/>
            <a:ext cx="3529012" cy="2955262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Devastating loss of manufacturing jobs</a:t>
            </a:r>
          </a:p>
          <a:p>
            <a:r>
              <a:rPr lang="en-US" dirty="0" smtClean="0"/>
              <a:t>African American population </a:t>
            </a:r>
            <a:r>
              <a:rPr lang="en-US" i="1" dirty="0" smtClean="0"/>
              <a:t>increases</a:t>
            </a:r>
          </a:p>
          <a:p>
            <a:r>
              <a:rPr lang="en-US" dirty="0" smtClean="0"/>
              <a:t>Cannot leave the central city</a:t>
            </a:r>
          </a:p>
          <a:p>
            <a:pPr lvl="1"/>
            <a:r>
              <a:rPr lang="en-US" dirty="0" smtClean="0"/>
              <a:t>Cars</a:t>
            </a:r>
          </a:p>
          <a:p>
            <a:pPr lvl="1"/>
            <a:r>
              <a:rPr lang="en-US" dirty="0" smtClean="0"/>
              <a:t>Lack of public transportation </a:t>
            </a:r>
          </a:p>
          <a:p>
            <a:pPr lvl="1"/>
            <a:r>
              <a:rPr lang="en-US" dirty="0" smtClean="0"/>
              <a:t>Cannot relocate</a:t>
            </a:r>
          </a:p>
          <a:p>
            <a:r>
              <a:rPr lang="en-US" dirty="0" smtClean="0"/>
              <a:t>No investment in African American neighborhoods</a:t>
            </a:r>
          </a:p>
          <a:p>
            <a:pPr lvl="1"/>
            <a:r>
              <a:rPr lang="en-US" dirty="0" smtClean="0"/>
              <a:t>Schools</a:t>
            </a:r>
          </a:p>
          <a:p>
            <a:pPr lvl="1"/>
            <a:r>
              <a:rPr lang="en-US" dirty="0" smtClean="0"/>
              <a:t>Social services</a:t>
            </a:r>
          </a:p>
          <a:p>
            <a:pPr lvl="1"/>
            <a:r>
              <a:rPr lang="en-US" dirty="0" smtClean="0"/>
              <a:t>Public transportation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6788" y="5404637"/>
            <a:ext cx="433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/>
              </a:rPr>
              <a:t>https://</a:t>
            </a:r>
            <a:r>
              <a:rPr lang="en-US" sz="900" dirty="0" smtClean="0">
                <a:hlinkClick r:id="rId3"/>
              </a:rPr>
              <a:t>detroitenvironment.lsa.umich.edu/wp-content/uploads/2014/04/12th_street_detroit_before.jpg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408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Industrial Decline of the Motor City: “Choices Made and Not Made”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Deindustrialization</a:t>
            </a:r>
          </a:p>
          <a:p>
            <a:pPr lvl="1"/>
            <a:r>
              <a:rPr lang="en-US" dirty="0" smtClean="0"/>
              <a:t>Corporate Actions</a:t>
            </a:r>
          </a:p>
          <a:p>
            <a:pPr lvl="1"/>
            <a:r>
              <a:rPr lang="en-US" dirty="0" smtClean="0"/>
              <a:t>Federal Actions</a:t>
            </a:r>
          </a:p>
          <a:p>
            <a:r>
              <a:rPr lang="en-US" dirty="0" smtClean="0"/>
              <a:t>Depopulation</a:t>
            </a:r>
          </a:p>
          <a:p>
            <a:pPr lvl="1"/>
            <a:r>
              <a:rPr lang="en-US" dirty="0" smtClean="0"/>
              <a:t>Federal and State Actions</a:t>
            </a:r>
          </a:p>
          <a:p>
            <a:pPr lvl="1"/>
            <a:r>
              <a:rPr lang="en-US" dirty="0" smtClean="0"/>
              <a:t>Private Actions</a:t>
            </a:r>
          </a:p>
          <a:p>
            <a:r>
              <a:rPr lang="en-US" dirty="0" smtClean="0"/>
              <a:t>Disinvestment</a:t>
            </a:r>
          </a:p>
          <a:p>
            <a:r>
              <a:rPr lang="en-US" dirty="0" smtClean="0"/>
              <a:t>Discrimination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75396"/>
            <a:ext cx="3529013" cy="2137446"/>
          </a:xfrm>
        </p:spPr>
      </p:pic>
      <p:sp>
        <p:nvSpPr>
          <p:cNvPr id="11" name="TextBox 10"/>
          <p:cNvSpPr txBox="1"/>
          <p:nvPr/>
        </p:nvSpPr>
        <p:spPr>
          <a:xfrm>
            <a:off x="2873830" y="6052456"/>
            <a:ext cx="609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/>
              </a:rPr>
              <a:t>http://</a:t>
            </a:r>
            <a:r>
              <a:rPr lang="en-US" sz="900" dirty="0" smtClean="0">
                <a:hlinkClick r:id="rId3"/>
              </a:rPr>
              <a:t>www.dailymail.co.uk/news/article-2269966/Blighted-home-says-Detroit-going-bankrupt-Families-flee-leaving-streets-broken-governor-cuts.html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481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Activism and the Radicalization of Detroit: “Two Centers of Gravity”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Dr. Martin Luther King, Jr.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 smtClean="0"/>
              <a:t>Malcolm X</a:t>
            </a:r>
            <a:endParaRPr lang="en-US" sz="20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95275"/>
            <a:ext cx="3529013" cy="227553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845396"/>
            <a:ext cx="3529012" cy="2375296"/>
          </a:xfrm>
        </p:spPr>
      </p:pic>
      <p:sp>
        <p:nvSpPr>
          <p:cNvPr id="12" name="TextBox 11"/>
          <p:cNvSpPr txBox="1"/>
          <p:nvPr/>
        </p:nvSpPr>
        <p:spPr>
          <a:xfrm>
            <a:off x="1102998" y="5421086"/>
            <a:ext cx="32880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4"/>
              </a:rPr>
              <a:t>http://</a:t>
            </a:r>
            <a:r>
              <a:rPr lang="en-US" sz="900" dirty="0" smtClean="0">
                <a:hlinkClick r:id="rId4"/>
              </a:rPr>
              <a:t>reuther.wayne.edu/files/images/306.preview.jpg</a:t>
            </a: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4645025" y="5647716"/>
            <a:ext cx="408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/>
              </a:rPr>
              <a:t>http://</a:t>
            </a:r>
            <a:r>
              <a:rPr lang="en-US" sz="900" dirty="0" smtClean="0">
                <a:hlinkClick r:id="rId5"/>
              </a:rPr>
              <a:t>theredlist.com/media/database/muses/icon/iconic_men/1960/malcolm-x/042-malcolm-x-theredlist.jpg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613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March on Detroit</a:t>
            </a:r>
            <a:br>
              <a:rPr lang="en-US" dirty="0" smtClean="0"/>
            </a:br>
            <a:r>
              <a:rPr lang="en-US" sz="3600" dirty="0" smtClean="0"/>
              <a:t>June 23, 1963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85" y="1600200"/>
            <a:ext cx="2941817" cy="4287838"/>
          </a:xfrm>
        </p:spPr>
      </p:pic>
      <p:sp>
        <p:nvSpPr>
          <p:cNvPr id="10" name="TextBox 9"/>
          <p:cNvSpPr txBox="1"/>
          <p:nvPr/>
        </p:nvSpPr>
        <p:spPr>
          <a:xfrm>
            <a:off x="2290466" y="6024758"/>
            <a:ext cx="5424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3"/>
              </a:rPr>
              <a:t>http://</a:t>
            </a:r>
            <a:r>
              <a:rPr lang="en-US" sz="900" dirty="0" smtClean="0">
                <a:hlinkClick r:id="rId3"/>
              </a:rPr>
              <a:t>www.thekingcenter.org/archive/document/detroit-council-human-rights-walk-freedom</a:t>
            </a:r>
            <a:r>
              <a:rPr lang="en-US" sz="900" dirty="0" smtClean="0"/>
              <a:t> </a:t>
            </a:r>
            <a:endParaRPr lang="en-US" sz="9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2873"/>
            <a:ext cx="3529013" cy="2782491"/>
          </a:xfrm>
        </p:spPr>
      </p:pic>
      <p:sp>
        <p:nvSpPr>
          <p:cNvPr id="14" name="TextBox 13"/>
          <p:cNvSpPr txBox="1"/>
          <p:nvPr/>
        </p:nvSpPr>
        <p:spPr>
          <a:xfrm>
            <a:off x="2731293" y="6386219"/>
            <a:ext cx="45432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5"/>
              </a:rPr>
              <a:t>http://</a:t>
            </a:r>
            <a:r>
              <a:rPr lang="en-US" sz="900" dirty="0" smtClean="0">
                <a:hlinkClick r:id="rId5"/>
              </a:rPr>
              <a:t>motorcitymuckraker.com/wp-content/uploads/2013/01/MLK-March.jpg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4365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Great March on Detroit Organizers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Rev. C.L. Franklin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427159"/>
            <a:ext cx="3529012" cy="264675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400" dirty="0" smtClean="0"/>
              <a:t>Rev. Albert B. Cleage</a:t>
            </a:r>
            <a:endParaRPr lang="en-US" sz="2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84" y="2427159"/>
            <a:ext cx="3529013" cy="2373261"/>
          </a:xfrm>
        </p:spPr>
      </p:pic>
      <p:sp>
        <p:nvSpPr>
          <p:cNvPr id="8" name="TextBox 7"/>
          <p:cNvSpPr txBox="1"/>
          <p:nvPr/>
        </p:nvSpPr>
        <p:spPr>
          <a:xfrm>
            <a:off x="928958" y="5969455"/>
            <a:ext cx="71336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4"/>
              </a:rPr>
              <a:t>http://www.freep.com/story/news/local/michigan/detroit/2016/06/24/aretha-franklin-sings-detroit-street-renamed-her-dad-rev-cl/86358544</a:t>
            </a:r>
            <a:r>
              <a:rPr lang="en-US" sz="800" dirty="0" smtClean="0">
                <a:hlinkClick r:id="rId4"/>
              </a:rPr>
              <a:t>/</a:t>
            </a:r>
            <a:r>
              <a:rPr lang="en-US" sz="800" dirty="0" smtClean="0"/>
              <a:t> 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1676400" y="6255459"/>
            <a:ext cx="52261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5"/>
              </a:rPr>
              <a:t>http://</a:t>
            </a:r>
            <a:r>
              <a:rPr lang="en-US" sz="900" dirty="0" smtClean="0">
                <a:hlinkClick r:id="rId5"/>
              </a:rPr>
              <a:t>cmpnorway.blogspot.com/2009/11/did-you-know-aboutrev-albert-cleage-aka.html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252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MLK Speech </a:t>
            </a:r>
            <a:r>
              <a:rPr lang="en-US" sz="4400" dirty="0" smtClean="0"/>
              <a:t>at the Great March on Detroit Analysis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82" y="1600200"/>
            <a:ext cx="6385436" cy="4291013"/>
          </a:xfrm>
        </p:spPr>
      </p:pic>
      <p:sp>
        <p:nvSpPr>
          <p:cNvPr id="4" name="TextBox 3"/>
          <p:cNvSpPr txBox="1"/>
          <p:nvPr/>
        </p:nvSpPr>
        <p:spPr>
          <a:xfrm>
            <a:off x="1275754" y="6258766"/>
            <a:ext cx="70871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http://photos.metrotimes.com/photos-martin-luther-king-jr-visits-detroit-1963/?slide=8&amp;11342jp2-wi-he-re1-x0-y0-sw-sh-ro-final</a:t>
            </a:r>
          </a:p>
        </p:txBody>
      </p:sp>
    </p:spTree>
    <p:extLst>
      <p:ext uri="{BB962C8B-B14F-4D97-AF65-F5344CB8AC3E}">
        <p14:creationId xmlns:p14="http://schemas.microsoft.com/office/powerpoint/2010/main" val="18332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Detroit:  The Urban Crisis in the Motor City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95" y="1600200"/>
            <a:ext cx="7133809" cy="4291013"/>
          </a:xfrm>
        </p:spPr>
      </p:pic>
      <p:sp>
        <p:nvSpPr>
          <p:cNvPr id="6" name="TextBox 5"/>
          <p:cNvSpPr txBox="1"/>
          <p:nvPr/>
        </p:nvSpPr>
        <p:spPr>
          <a:xfrm>
            <a:off x="2457487" y="6143350"/>
            <a:ext cx="42274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http://thevinylfactory.com/wp-content/uploads/2015/04/motown-2.png</a:t>
            </a:r>
          </a:p>
        </p:txBody>
      </p:sp>
    </p:spTree>
    <p:extLst>
      <p:ext uri="{BB962C8B-B14F-4D97-AF65-F5344CB8AC3E}">
        <p14:creationId xmlns:p14="http://schemas.microsoft.com/office/powerpoint/2010/main" val="18057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 Of Islam in Detroit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Elijah Poole </a:t>
            </a:r>
          </a:p>
          <a:p>
            <a:r>
              <a:rPr lang="en-US" dirty="0" smtClean="0"/>
              <a:t>Elijah Muhammad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268538"/>
            <a:ext cx="3529012" cy="352901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Malcolm Little</a:t>
            </a:r>
          </a:p>
          <a:p>
            <a:r>
              <a:rPr lang="en-US" dirty="0" smtClean="0"/>
              <a:t>Malcolm X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72057"/>
            <a:ext cx="3529013" cy="2321974"/>
          </a:xfrm>
        </p:spPr>
      </p:pic>
      <p:sp>
        <p:nvSpPr>
          <p:cNvPr id="8" name="TextBox 7"/>
          <p:cNvSpPr txBox="1"/>
          <p:nvPr/>
        </p:nvSpPr>
        <p:spPr>
          <a:xfrm>
            <a:off x="779463" y="5928179"/>
            <a:ext cx="3760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http://www.biography.com/people/elijah-muhammad-9417458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5025" y="5399314"/>
            <a:ext cx="3962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http://www.arogundade.com/Resources/malcolm-x-young-BIG.jpg</a:t>
            </a:r>
          </a:p>
        </p:txBody>
      </p:sp>
    </p:spTree>
    <p:extLst>
      <p:ext uri="{BB962C8B-B14F-4D97-AF65-F5344CB8AC3E}">
        <p14:creationId xmlns:p14="http://schemas.microsoft.com/office/powerpoint/2010/main" val="10704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“Message to the Grass Roots”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400"/>
          <a:stretch>
            <a:fillRect/>
          </a:stretch>
        </p:blipFill>
        <p:spPr>
          <a:xfrm>
            <a:off x="2514600" y="511175"/>
            <a:ext cx="4114800" cy="274320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Malcolm X at the Northern Negro Grass Roots Leadership Conference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6161315"/>
            <a:ext cx="4293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http://swagghopent.com/main/black-history/happy-birthday-malcolm-x/</a:t>
            </a:r>
          </a:p>
        </p:txBody>
      </p:sp>
    </p:spTree>
    <p:extLst>
      <p:ext uri="{BB962C8B-B14F-4D97-AF65-F5344CB8AC3E}">
        <p14:creationId xmlns:p14="http://schemas.microsoft.com/office/powerpoint/2010/main" val="177399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Diversity of Detroit Activism: The Black Panthers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75" y="1600200"/>
            <a:ext cx="4422449" cy="4291013"/>
          </a:xfrm>
        </p:spPr>
      </p:pic>
      <p:sp>
        <p:nvSpPr>
          <p:cNvPr id="5" name="TextBox 4"/>
          <p:cNvSpPr txBox="1"/>
          <p:nvPr/>
        </p:nvSpPr>
        <p:spPr>
          <a:xfrm>
            <a:off x="3918857" y="6258766"/>
            <a:ext cx="17107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Diversity of Detroit Activism:</a:t>
            </a:r>
          </a:p>
        </p:txBody>
      </p:sp>
    </p:spTree>
    <p:extLst>
      <p:ext uri="{BB962C8B-B14F-4D97-AF65-F5344CB8AC3E}">
        <p14:creationId xmlns:p14="http://schemas.microsoft.com/office/powerpoint/2010/main" val="16067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Diversity of Detroit Activism</a:t>
            </a:r>
            <a:r>
              <a:rPr lang="en-US" sz="4000" dirty="0" smtClean="0"/>
              <a:t>: Rosa Parks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21706"/>
            <a:ext cx="4572000" cy="3048000"/>
          </a:xfrm>
        </p:spPr>
      </p:pic>
      <p:sp>
        <p:nvSpPr>
          <p:cNvPr id="5" name="TextBox 4"/>
          <p:cNvSpPr txBox="1"/>
          <p:nvPr/>
        </p:nvSpPr>
        <p:spPr>
          <a:xfrm>
            <a:off x="1506105" y="5682343"/>
            <a:ext cx="61302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http://www.handsupunited.org/black-history-month/2015/2/4/todays-birthday-rosa-parks-civil-rights-leader</a:t>
            </a:r>
          </a:p>
        </p:txBody>
      </p:sp>
    </p:spTree>
    <p:extLst>
      <p:ext uri="{BB962C8B-B14F-4D97-AF65-F5344CB8AC3E}">
        <p14:creationId xmlns:p14="http://schemas.microsoft.com/office/powerpoint/2010/main" val="3792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Diversity of Detroit Activism</a:t>
            </a:r>
            <a:r>
              <a:rPr lang="en-US" sz="4000" dirty="0" smtClean="0"/>
              <a:t>: Grace </a:t>
            </a:r>
            <a:r>
              <a:rPr lang="en-US" sz="4000" dirty="0" smtClean="0"/>
              <a:t>Lee and James </a:t>
            </a:r>
            <a:r>
              <a:rPr lang="en-US" sz="4000" dirty="0" smtClean="0"/>
              <a:t>Boggs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26" y="1600200"/>
            <a:ext cx="6304748" cy="4291013"/>
          </a:xfrm>
        </p:spPr>
      </p:pic>
      <p:sp>
        <p:nvSpPr>
          <p:cNvPr id="5" name="TextBox 4"/>
          <p:cNvSpPr txBox="1"/>
          <p:nvPr/>
        </p:nvSpPr>
        <p:spPr>
          <a:xfrm>
            <a:off x="2228258" y="6143350"/>
            <a:ext cx="46858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http://michiganradio.org/post/remembering-detroits-grace-lee-boggs#stream/0</a:t>
            </a:r>
          </a:p>
        </p:txBody>
      </p:sp>
    </p:spTree>
    <p:extLst>
      <p:ext uri="{BB962C8B-B14F-4D97-AF65-F5344CB8AC3E}">
        <p14:creationId xmlns:p14="http://schemas.microsoft.com/office/powerpoint/2010/main" val="14386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Diversity of Detroit Activism</a:t>
            </a:r>
            <a:r>
              <a:rPr lang="en-US" sz="4000" dirty="0" smtClean="0"/>
              <a:t>: Viola Gregg Liuzzo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78" y="1600200"/>
            <a:ext cx="3998443" cy="4291013"/>
          </a:xfrm>
        </p:spPr>
      </p:pic>
      <p:sp>
        <p:nvSpPr>
          <p:cNvPr id="5" name="TextBox 4"/>
          <p:cNvSpPr txBox="1"/>
          <p:nvPr/>
        </p:nvSpPr>
        <p:spPr>
          <a:xfrm>
            <a:off x="2324438" y="6074100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http://reuther.wayne.edu/node/12782</a:t>
            </a:r>
          </a:p>
        </p:txBody>
      </p:sp>
    </p:spTree>
    <p:extLst>
      <p:ext uri="{BB962C8B-B14F-4D97-AF65-F5344CB8AC3E}">
        <p14:creationId xmlns:p14="http://schemas.microsoft.com/office/powerpoint/2010/main" val="4462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Diversity of Detroit Activism</a:t>
            </a:r>
            <a:r>
              <a:rPr lang="en-US" sz="4000" dirty="0" smtClean="0"/>
              <a:t>: DRUM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90" y="1600200"/>
            <a:ext cx="2841407" cy="42878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72" y="1600200"/>
            <a:ext cx="3170468" cy="4287838"/>
          </a:xfrm>
        </p:spPr>
      </p:pic>
      <p:sp>
        <p:nvSpPr>
          <p:cNvPr id="7" name="TextBox 6"/>
          <p:cNvSpPr txBox="1"/>
          <p:nvPr/>
        </p:nvSpPr>
        <p:spPr>
          <a:xfrm>
            <a:off x="2615294" y="6070894"/>
            <a:ext cx="57476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https://www.tumblr.com/search/dodge%20revolutionary%20union%20movement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6228" y="6484582"/>
            <a:ext cx="3300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http://portland.indymedia.org/en/2007/06/361157.shtml</a:t>
            </a:r>
          </a:p>
        </p:txBody>
      </p:sp>
    </p:spTree>
    <p:extLst>
      <p:ext uri="{BB962C8B-B14F-4D97-AF65-F5344CB8AC3E}">
        <p14:creationId xmlns:p14="http://schemas.microsoft.com/office/powerpoint/2010/main" val="3108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Detroit Riot in 1967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0" y="1232647"/>
            <a:ext cx="3529012" cy="227411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0" y="3742677"/>
            <a:ext cx="3529013" cy="2117407"/>
          </a:xfrm>
        </p:spPr>
      </p:pic>
      <p:sp>
        <p:nvSpPr>
          <p:cNvPr id="8" name="TextBox 7"/>
          <p:cNvSpPr txBox="1"/>
          <p:nvPr/>
        </p:nvSpPr>
        <p:spPr>
          <a:xfrm>
            <a:off x="653143" y="6096000"/>
            <a:ext cx="25763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https://libcom.org/gallery/1967-detroit-riots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632" y="6445365"/>
            <a:ext cx="4299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http://atlantablackstar.com/2014/07/28/9-facts-know-detroit-race-riots/2/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5200" y="1232648"/>
            <a:ext cx="4040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Analysis of Langston Hughes’s </a:t>
            </a:r>
          </a:p>
          <a:p>
            <a:endParaRPr lang="en-US" sz="3200" dirty="0"/>
          </a:p>
          <a:p>
            <a:r>
              <a:rPr lang="en-US" sz="3200" dirty="0" smtClean="0"/>
              <a:t>“The Backlash Blues”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956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Detroit Riot in 1967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420739"/>
            <a:ext cx="3529012" cy="264675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20739"/>
            <a:ext cx="3529013" cy="2646759"/>
          </a:xfrm>
        </p:spPr>
      </p:pic>
      <p:sp>
        <p:nvSpPr>
          <p:cNvPr id="8" name="TextBox 7"/>
          <p:cNvSpPr txBox="1"/>
          <p:nvPr/>
        </p:nvSpPr>
        <p:spPr>
          <a:xfrm>
            <a:off x="3283034" y="5573486"/>
            <a:ext cx="25763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https://libcom.org/gallery/1967-detroit-riots</a:t>
            </a:r>
          </a:p>
        </p:txBody>
      </p:sp>
    </p:spTree>
    <p:extLst>
      <p:ext uri="{BB962C8B-B14F-4D97-AF65-F5344CB8AC3E}">
        <p14:creationId xmlns:p14="http://schemas.microsoft.com/office/powerpoint/2010/main" val="3185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Detroit Riot in 1967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420739"/>
            <a:ext cx="3529012" cy="264675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20739"/>
            <a:ext cx="3529013" cy="2646759"/>
          </a:xfrm>
        </p:spPr>
      </p:pic>
      <p:sp>
        <p:nvSpPr>
          <p:cNvPr id="11" name="TextBox 10"/>
          <p:cNvSpPr txBox="1"/>
          <p:nvPr/>
        </p:nvSpPr>
        <p:spPr>
          <a:xfrm>
            <a:off x="3283034" y="5747658"/>
            <a:ext cx="25763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https://libcom.org/gallery/1967-detroit-riots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5958" y="6255590"/>
            <a:ext cx="66912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http://www.freep.com/story/news/local/michigan/detroit/2016/06/16/1967-detroit-riots-historical-museum/85904736/</a:t>
            </a:r>
          </a:p>
        </p:txBody>
      </p:sp>
    </p:spTree>
    <p:extLst>
      <p:ext uri="{BB962C8B-B14F-4D97-AF65-F5344CB8AC3E}">
        <p14:creationId xmlns:p14="http://schemas.microsoft.com/office/powerpoint/2010/main" val="136938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Detroit?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Location, Location, Location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1042" y="6161090"/>
            <a:ext cx="6212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2"/>
              </a:rPr>
              <a:t>https://</a:t>
            </a:r>
            <a:r>
              <a:rPr lang="en-US" sz="900" dirty="0" smtClean="0">
                <a:hlinkClick r:id="rId2"/>
              </a:rPr>
              <a:t>www.ec.gc.ca/grandslacs-greatlakes/03B3F448-D76E-46BC-95F3-72C4CF270237/gl_basin_e_1800.jpg</a:t>
            </a:r>
            <a:r>
              <a:rPr lang="en-US" sz="900" dirty="0" smtClean="0"/>
              <a:t> </a:t>
            </a:r>
            <a:endParaRPr lang="en-US" sz="900" dirty="0"/>
          </a:p>
        </p:txBody>
      </p:sp>
      <p:pic>
        <p:nvPicPr>
          <p:cNvPr id="8" name="Picture Placeholder 7" descr="gl_basin_e_1800-1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" r="-17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66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55" y="1600200"/>
            <a:ext cx="3215878" cy="42878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20739"/>
            <a:ext cx="3529013" cy="2646759"/>
          </a:xfrm>
        </p:spPr>
      </p:pic>
      <p:sp>
        <p:nvSpPr>
          <p:cNvPr id="9" name="TextBox 8"/>
          <p:cNvSpPr txBox="1"/>
          <p:nvPr/>
        </p:nvSpPr>
        <p:spPr>
          <a:xfrm>
            <a:off x="1225579" y="6255590"/>
            <a:ext cx="66912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http://www.freep.com/story/news/local/michigan/detroit/2016/06/16/1967-detroit-riots-historical-museum/85904736/</a:t>
            </a:r>
          </a:p>
        </p:txBody>
      </p:sp>
    </p:spTree>
    <p:extLst>
      <p:ext uri="{BB962C8B-B14F-4D97-AF65-F5344CB8AC3E}">
        <p14:creationId xmlns:p14="http://schemas.microsoft.com/office/powerpoint/2010/main" val="8488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Ford’s River Rouge Plant</a:t>
            </a:r>
            <a:endParaRPr lang="en-US" dirty="0"/>
          </a:p>
        </p:txBody>
      </p:sp>
      <p:pic>
        <p:nvPicPr>
          <p:cNvPr id="5" name="Content Placeholder 4" descr="1024px-River_Rouge_aerial_4a25915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06" b="-35806"/>
          <a:stretch>
            <a:fillRect/>
          </a:stretch>
        </p:blipFill>
        <p:spPr>
          <a:xfrm>
            <a:off x="966788" y="1600200"/>
            <a:ext cx="3529012" cy="4287838"/>
          </a:xfrm>
        </p:spPr>
      </p:pic>
      <p:pic>
        <p:nvPicPr>
          <p:cNvPr id="6" name="Content Placeholder 5" descr="28895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03" b="-45203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" y="5486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http://</a:t>
            </a:r>
            <a:r>
              <a:rPr lang="en-US" sz="900" dirty="0" smtClean="0">
                <a:hlinkClick r:id="rId4"/>
              </a:rPr>
              <a:t>i.dailymail.co.uk/i/pix/2013/01/29/article-2269966-173BBB58000005DC-8_634x475.jpg</a:t>
            </a: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4648199" y="5370984"/>
            <a:ext cx="371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u="sng" dirty="0">
                <a:hlinkClick r:id="rId5"/>
              </a:rPr>
              <a:t>https://commons.wikimedia.org/wiki/File:River_Rouge_aerial_4a25915r.jpg#/media/File:River_Rouge_aerial_4a25915r.jpg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58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Rouge Plant as Art:</a:t>
            </a:r>
            <a:endParaRPr lang="en-US" dirty="0"/>
          </a:p>
        </p:txBody>
      </p:sp>
      <p:pic>
        <p:nvPicPr>
          <p:cNvPr id="5" name="Picture Placeholder 4" descr="hb_1987.1100.1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r="3005"/>
          <a:stretch>
            <a:fillRect/>
          </a:stretch>
        </p:blipFill>
        <p:spPr>
          <a:xfrm>
            <a:off x="4727575" y="838200"/>
            <a:ext cx="3475038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The Commercial Photography of Charles Sheeler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27575" y="6002671"/>
            <a:ext cx="35388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3"/>
              </a:rPr>
              <a:t>http://www.metmuseum.org/toah/works-of-art/1987.1100.1</a:t>
            </a:r>
            <a:r>
              <a:rPr lang="en-US" sz="900" dirty="0" smtClean="0">
                <a:hlinkClick r:id="rId3"/>
              </a:rPr>
              <a:t>/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93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Detroit’s Mid-Century Population Explosion</a:t>
            </a:r>
            <a:endParaRPr lang="en-US" dirty="0"/>
          </a:p>
        </p:txBody>
      </p:sp>
      <p:pic>
        <p:nvPicPr>
          <p:cNvPr id="4" name="Content Placeholder 3" descr="detroit-pop1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73" r="-20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65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Ford Hires </a:t>
            </a:r>
            <a:r>
              <a:rPr lang="en-US" dirty="0"/>
              <a:t>A</a:t>
            </a:r>
            <a:r>
              <a:rPr lang="en-US" dirty="0" smtClean="0"/>
              <a:t>frican </a:t>
            </a:r>
            <a:r>
              <a:rPr lang="en-US" dirty="0"/>
              <a:t>A</a:t>
            </a:r>
            <a:r>
              <a:rPr lang="en-US" dirty="0" smtClean="0"/>
              <a:t>mericans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325549"/>
            <a:ext cx="3529012" cy="283713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41" y="1600200"/>
            <a:ext cx="3492331" cy="4287838"/>
          </a:xfrm>
        </p:spPr>
      </p:pic>
      <p:sp>
        <p:nvSpPr>
          <p:cNvPr id="7" name="TextBox 6"/>
          <p:cNvSpPr txBox="1"/>
          <p:nvPr/>
        </p:nvSpPr>
        <p:spPr>
          <a:xfrm>
            <a:off x="1468434" y="6255590"/>
            <a:ext cx="6205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http://www.inmotionaame.org/gallery/detail.cfm?migration=8&amp;topic=99&amp;id=465407&amp;page=5&amp;type=image</a:t>
            </a:r>
          </a:p>
        </p:txBody>
      </p:sp>
    </p:spTree>
    <p:extLst>
      <p:ext uri="{BB962C8B-B14F-4D97-AF65-F5344CB8AC3E}">
        <p14:creationId xmlns:p14="http://schemas.microsoft.com/office/powerpoint/2010/main" val="181771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2433</TotalTime>
  <Words>983</Words>
  <Application>Microsoft Macintosh PowerPoint</Application>
  <PresentationFormat>On-screen Show (4:3)</PresentationFormat>
  <Paragraphs>213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Calibri</vt:lpstr>
      <vt:lpstr>Century Gothic</vt:lpstr>
      <vt:lpstr>Wingdings</vt:lpstr>
      <vt:lpstr>Summer</vt:lpstr>
      <vt:lpstr>Jazz from A to Z Educator Workshop</vt:lpstr>
      <vt:lpstr>Your Presenters:</vt:lpstr>
      <vt:lpstr>Essential Questions</vt:lpstr>
      <vt:lpstr>Detroit:  The Urban Crisis in the Motor City</vt:lpstr>
      <vt:lpstr>Why Detroit?</vt:lpstr>
      <vt:lpstr>Ford’s River Rouge Plant</vt:lpstr>
      <vt:lpstr>River Rouge Plant as Art:</vt:lpstr>
      <vt:lpstr>Detroit’s Mid-Century Population Explosion</vt:lpstr>
      <vt:lpstr>Ford Hires African Americans</vt:lpstr>
      <vt:lpstr>The Nature of Housing</vt:lpstr>
      <vt:lpstr>The Nature of Housing</vt:lpstr>
      <vt:lpstr>United Auto Workers and the Flint Sit-Down Strike</vt:lpstr>
      <vt:lpstr>“The Battle of the Overpass”</vt:lpstr>
      <vt:lpstr>The Great Migration: African Americans in Detroit Before WWII</vt:lpstr>
      <vt:lpstr>“Two Separate Cities, one black and one white.”</vt:lpstr>
      <vt:lpstr>Means of Segregation</vt:lpstr>
      <vt:lpstr>Severe Housing Shortage</vt:lpstr>
      <vt:lpstr>Hastings Street</vt:lpstr>
      <vt:lpstr>Clubs</vt:lpstr>
      <vt:lpstr>The Case of  Dr. Ossian Sweet</vt:lpstr>
      <vt:lpstr>World War II Detroit</vt:lpstr>
      <vt:lpstr>The “Arsenal of Democracy”</vt:lpstr>
      <vt:lpstr>Sojourner Truth Public Housing Project</vt:lpstr>
      <vt:lpstr>Riot of 1943 “Detroit is Dynamite.  It can either blow up Hitler or blow up the U.S.”</vt:lpstr>
      <vt:lpstr>Effects</vt:lpstr>
      <vt:lpstr>Detroit’s Golden Age</vt:lpstr>
      <vt:lpstr>Impacts of WWII and the Growth of Unions</vt:lpstr>
      <vt:lpstr>Barriers to Detroit Housing for African Americans</vt:lpstr>
      <vt:lpstr>Redlining Construction of “highly restricted and carefully controlled community.”</vt:lpstr>
      <vt:lpstr>Challenging Restrictive Covenants in Court</vt:lpstr>
      <vt:lpstr>Live By the Car: The Auto Industry at Its Peak (1948-1967)</vt:lpstr>
      <vt:lpstr>Die by the Car: The Decline of the Auto Industry in Detroit</vt:lpstr>
      <vt:lpstr>Die by the Car:  The Decline of Detroit</vt:lpstr>
      <vt:lpstr>Impact on a City of African Americans</vt:lpstr>
      <vt:lpstr>The Industrial Decline of the Motor City: “Choices Made and Not Made”</vt:lpstr>
      <vt:lpstr>Activism and the Radicalization of Detroit: “Two Centers of Gravity”</vt:lpstr>
      <vt:lpstr>Great March on Detroit June 23, 1963</vt:lpstr>
      <vt:lpstr>Great March on Detroit Organizers</vt:lpstr>
      <vt:lpstr>MLK Speech at the Great March on Detroit Analysis</vt:lpstr>
      <vt:lpstr>Nation Of Islam in Detroit</vt:lpstr>
      <vt:lpstr>“Message to the Grass Roots”</vt:lpstr>
      <vt:lpstr>Diversity of Detroit Activism: The Black Panthers</vt:lpstr>
      <vt:lpstr>Diversity of Detroit Activism: Rosa Parks</vt:lpstr>
      <vt:lpstr>Diversity of Detroit Activism: Grace Lee and James Boggs</vt:lpstr>
      <vt:lpstr>Diversity of Detroit Activism: Viola Gregg Liuzzo</vt:lpstr>
      <vt:lpstr>Diversity of Detroit Activism: DRUM</vt:lpstr>
      <vt:lpstr>Detroit Riot in 1967</vt:lpstr>
      <vt:lpstr>Detroit Riot in 1967</vt:lpstr>
      <vt:lpstr>Detroit Riot in 1967</vt:lpstr>
      <vt:lpstr>Aftermath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Jazz from A to Z Educator Workshop</dc:title>
  <dc:creator>Mary Hutchinson</dc:creator>
  <cp:lastModifiedBy>Microsoft Office User</cp:lastModifiedBy>
  <cp:revision>54</cp:revision>
  <dcterms:created xsi:type="dcterms:W3CDTF">2016-10-14T19:14:11Z</dcterms:created>
  <dcterms:modified xsi:type="dcterms:W3CDTF">2016-11-16T14:59:00Z</dcterms:modified>
</cp:coreProperties>
</file>