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7" r:id="rId2"/>
    <p:sldId id="258" r:id="rId3"/>
    <p:sldId id="259" r:id="rId4"/>
    <p:sldId id="260" r:id="rId5"/>
    <p:sldId id="261" r:id="rId6"/>
    <p:sldId id="256" r:id="rId7"/>
    <p:sldId id="269" r:id="rId8"/>
    <p:sldId id="270" r:id="rId9"/>
    <p:sldId id="268"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68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6C5DB1-C7A9-4817-A30E-386F2A37EAFD}" type="datetimeFigureOut">
              <a:rPr lang="en-US" smtClean="0"/>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7BFEE-E694-455B-84A0-B7549FA21877}"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5DB1-C7A9-4817-A30E-386F2A37EAFD}" type="datetimeFigureOut">
              <a:rPr lang="en-US" smtClean="0"/>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7BFEE-E694-455B-84A0-B7549FA218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5DB1-C7A9-4817-A30E-386F2A37EAFD}" type="datetimeFigureOut">
              <a:rPr lang="en-US" smtClean="0"/>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7BFEE-E694-455B-84A0-B7549FA218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5DB1-C7A9-4817-A30E-386F2A37EAFD}" type="datetimeFigureOut">
              <a:rPr lang="en-US" smtClean="0"/>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7BFEE-E694-455B-84A0-B7549FA218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C5DB1-C7A9-4817-A30E-386F2A37EAFD}" type="datetimeFigureOut">
              <a:rPr lang="en-US" smtClean="0"/>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7BFEE-E694-455B-84A0-B7549FA21877}"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6C5DB1-C7A9-4817-A30E-386F2A37EAFD}" type="datetimeFigureOut">
              <a:rPr lang="en-US" smtClean="0"/>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7BFEE-E694-455B-84A0-B7549FA218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6C5DB1-C7A9-4817-A30E-386F2A37EAFD}" type="datetimeFigureOut">
              <a:rPr lang="en-US" smtClean="0"/>
              <a:t>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7BFEE-E694-455B-84A0-B7549FA21877}"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6C5DB1-C7A9-4817-A30E-386F2A37EAFD}" type="datetimeFigureOut">
              <a:rPr lang="en-US" smtClean="0"/>
              <a:t>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7BFEE-E694-455B-84A0-B7549FA218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C5DB1-C7A9-4817-A30E-386F2A37EAFD}" type="datetimeFigureOut">
              <a:rPr lang="en-US" smtClean="0"/>
              <a:t>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7BFEE-E694-455B-84A0-B7549FA218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C5DB1-C7A9-4817-A30E-386F2A37EAFD}" type="datetimeFigureOut">
              <a:rPr lang="en-US" smtClean="0"/>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7BFEE-E694-455B-84A0-B7549FA21877}"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C5DB1-C7A9-4817-A30E-386F2A37EAFD}" type="datetimeFigureOut">
              <a:rPr lang="en-US" smtClean="0"/>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7BFEE-E694-455B-84A0-B7549FA218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26C5DB1-C7A9-4817-A30E-386F2A37EAFD}" type="datetimeFigureOut">
              <a:rPr lang="en-US" smtClean="0"/>
              <a:t>2/2/15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E77BFEE-E694-455B-84A0-B7549FA21877}"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jacquelinewoodson.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You Teach Reading?</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63581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b="1" dirty="0" smtClean="0"/>
              <a:t>Segregation</a:t>
            </a:r>
          </a:p>
          <a:p>
            <a:pPr marL="0" indent="0">
              <a:buNone/>
            </a:pPr>
            <a:endParaRPr lang="en-US" dirty="0" smtClean="0"/>
          </a:p>
          <a:p>
            <a:pPr marL="457200" lvl="1" indent="0">
              <a:buNone/>
            </a:pPr>
            <a:r>
              <a:rPr lang="en-US" dirty="0" smtClean="0"/>
              <a:t>“Fate &amp; Faith &amp; and Reasons” p. 393</a:t>
            </a:r>
          </a:p>
          <a:p>
            <a:pPr marL="457200" lvl="1" indent="0">
              <a:buNone/>
            </a:pPr>
            <a:endParaRPr lang="en-US" dirty="0" smtClean="0"/>
          </a:p>
          <a:p>
            <a:pPr marL="457200" lvl="1" indent="0">
              <a:buNone/>
            </a:pPr>
            <a:r>
              <a:rPr lang="en-US" dirty="0"/>
              <a:t>	</a:t>
            </a:r>
            <a:r>
              <a:rPr lang="en-US" dirty="0" smtClean="0"/>
              <a:t>“we fold laundry, white towels separated from the colored ones.  Each</a:t>
            </a:r>
            <a:r>
              <a:rPr lang="en-US" dirty="0"/>
              <a:t> </a:t>
            </a:r>
            <a:r>
              <a:rPr lang="en-US" dirty="0" smtClean="0"/>
              <a:t>a threat to the other and I remember the time I spilled bleach on a blue towel, dotting it forever. The pale pink towel, a memory of when it was washed with a red one.  Maybe</a:t>
            </a:r>
            <a:r>
              <a:rPr lang="en-US" dirty="0"/>
              <a:t> </a:t>
            </a:r>
            <a:r>
              <a:rPr lang="en-US" dirty="0" smtClean="0"/>
              <a:t>there is something, after all, to the way some people want to remain—each to its own kind.  But in time maybe</a:t>
            </a:r>
            <a:r>
              <a:rPr lang="en-US" dirty="0"/>
              <a:t> </a:t>
            </a:r>
            <a:r>
              <a:rPr lang="en-US" dirty="0" smtClean="0"/>
              <a:t>everything will fade to gray.” (lines 9-19)</a:t>
            </a:r>
            <a:endParaRPr lang="en-US" dirty="0"/>
          </a:p>
        </p:txBody>
      </p:sp>
    </p:spTree>
    <p:extLst>
      <p:ext uri="{BB962C8B-B14F-4D97-AF65-F5344CB8AC3E}">
        <p14:creationId xmlns:p14="http://schemas.microsoft.com/office/powerpoint/2010/main" val="23589071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762000" y="685800"/>
            <a:ext cx="7543800" cy="4572000"/>
          </a:xfrm>
        </p:spPr>
        <p:txBody>
          <a:bodyPr>
            <a:normAutofit fontScale="70000" lnSpcReduction="20000"/>
          </a:bodyPr>
          <a:lstStyle/>
          <a:p>
            <a:pPr marL="0" indent="0">
              <a:buNone/>
            </a:pPr>
            <a:r>
              <a:rPr lang="en-US" sz="4600" b="1" dirty="0" smtClean="0"/>
              <a:t>Segregation/Public Accommodations</a:t>
            </a:r>
          </a:p>
          <a:p>
            <a:endParaRPr lang="en-US" dirty="0" smtClean="0"/>
          </a:p>
          <a:p>
            <a:pPr marL="457200" lvl="1" indent="0">
              <a:buNone/>
            </a:pPr>
            <a:r>
              <a:rPr lang="en-US" dirty="0" smtClean="0"/>
              <a:t>“What Everybody knows Now,” p. 237</a:t>
            </a:r>
          </a:p>
          <a:p>
            <a:pPr marL="457200" lvl="1" indent="0">
              <a:buNone/>
            </a:pPr>
            <a:endParaRPr lang="en-US" dirty="0" smtClean="0"/>
          </a:p>
          <a:p>
            <a:pPr marL="800100" lvl="1" indent="-342900"/>
            <a:r>
              <a:rPr lang="en-US" dirty="0"/>
              <a:t>	</a:t>
            </a:r>
            <a:r>
              <a:rPr lang="en-US" dirty="0" smtClean="0"/>
              <a:t>“Even though the laws have changed/ my grandmother still takes us/ to the back of 	the bus when we go downtown/ in the rain” (lines 1-4)</a:t>
            </a:r>
          </a:p>
          <a:p>
            <a:pPr marL="457200" lvl="1" indent="0">
              <a:buNone/>
            </a:pPr>
            <a:endParaRPr lang="en-US" dirty="0"/>
          </a:p>
          <a:p>
            <a:pPr marL="800100" lvl="1" indent="-342900"/>
            <a:r>
              <a:rPr lang="en-US" dirty="0" smtClean="0"/>
              <a:t>	“I….see the ones/who take a seat up front, daring/anyone to make them move.  And 	know/this is who I want to be.  Not scared/…Brave/ like that” (lines 12-16)</a:t>
            </a:r>
          </a:p>
          <a:p>
            <a:pPr marL="457200" lvl="1" indent="0">
              <a:buNone/>
            </a:pPr>
            <a:endParaRPr lang="en-US" dirty="0"/>
          </a:p>
          <a:p>
            <a:pPr marL="800100" lvl="1" indent="-342900"/>
            <a:r>
              <a:rPr lang="en-US" dirty="0" smtClean="0"/>
              <a:t>	Still, my grandmother takes…/me right past the restaurants that have to let us sit/	wherever we want now” (lines 17-19)</a:t>
            </a:r>
          </a:p>
          <a:p>
            <a:pPr marL="457200" lvl="1" indent="0">
              <a:buNone/>
            </a:pPr>
            <a:endParaRPr lang="en-US" dirty="0"/>
          </a:p>
          <a:p>
            <a:pPr marL="800100" lvl="1" indent="-342900"/>
            <a:r>
              <a:rPr lang="en-US" dirty="0" smtClean="0"/>
              <a:t>	“We walk straight past Woolworth’s/….because the one time my grandmother went 	they made her wait and wait” (lines 21-25)</a:t>
            </a:r>
          </a:p>
          <a:p>
            <a:pPr marL="457200" lvl="1" indent="0">
              <a:buNone/>
            </a:pPr>
            <a:endParaRPr lang="en-US" dirty="0"/>
          </a:p>
          <a:p>
            <a:pPr marL="800100" lvl="1" indent="-342900"/>
            <a:r>
              <a:rPr lang="en-US" dirty="0" smtClean="0"/>
              <a:t>	She remembers her grandmother “waiting quietly/ long past her turn” (lines 31-32)</a:t>
            </a:r>
            <a:endParaRPr lang="en-US" dirty="0"/>
          </a:p>
        </p:txBody>
      </p:sp>
    </p:spTree>
    <p:extLst>
      <p:ext uri="{BB962C8B-B14F-4D97-AF65-F5344CB8AC3E}">
        <p14:creationId xmlns:p14="http://schemas.microsoft.com/office/powerpoint/2010/main" val="544918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t>
            </a:r>
            <a:endParaRPr lang="en-US" dirty="0"/>
          </a:p>
        </p:txBody>
      </p:sp>
      <p:sp>
        <p:nvSpPr>
          <p:cNvPr id="3" name="Content Placeholder 2"/>
          <p:cNvSpPr>
            <a:spLocks noGrp="1"/>
          </p:cNvSpPr>
          <p:nvPr>
            <p:ph idx="1"/>
          </p:nvPr>
        </p:nvSpPr>
        <p:spPr>
          <a:xfrm>
            <a:off x="762000" y="685800"/>
            <a:ext cx="7543800" cy="4648200"/>
          </a:xfrm>
        </p:spPr>
        <p:txBody>
          <a:bodyPr>
            <a:normAutofit fontScale="92500" lnSpcReduction="10000"/>
          </a:bodyPr>
          <a:lstStyle/>
          <a:p>
            <a:pPr marL="0" indent="0">
              <a:buNone/>
            </a:pPr>
            <a:r>
              <a:rPr lang="en-US" sz="3300" b="1" dirty="0" smtClean="0"/>
              <a:t>Segregation/Jim Crow/Public Accommodations</a:t>
            </a:r>
            <a:r>
              <a:rPr lang="en-US" sz="3300" dirty="0" smtClean="0"/>
              <a:t>	</a:t>
            </a:r>
            <a:endParaRPr lang="en-US" dirty="0" smtClean="0"/>
          </a:p>
          <a:p>
            <a:pPr marL="457200" lvl="1" indent="0">
              <a:buNone/>
            </a:pPr>
            <a:r>
              <a:rPr lang="en-US" dirty="0" smtClean="0"/>
              <a:t>“Greenville, South Carolina, 1963” p. 30</a:t>
            </a:r>
          </a:p>
          <a:p>
            <a:pPr marL="457200" lvl="1" indent="0">
              <a:buNone/>
            </a:pPr>
            <a:endParaRPr lang="en-US" dirty="0" smtClean="0"/>
          </a:p>
          <a:p>
            <a:pPr marL="800100" lvl="1" indent="-342900"/>
            <a:r>
              <a:rPr lang="en-US" dirty="0"/>
              <a:t>	</a:t>
            </a:r>
            <a:r>
              <a:rPr lang="en-US" dirty="0" smtClean="0"/>
              <a:t>“On the bus, my mother moves with us to the back./  It is 1963/ in 	South Carolina./  Too dangerous to sit closer to the front and dare 	the driver/ to make her move.  Not with us. Not now.”  (lines 1-6)</a:t>
            </a:r>
          </a:p>
          <a:p>
            <a:pPr marL="457200" lvl="1" indent="0">
              <a:buNone/>
            </a:pPr>
            <a:endParaRPr lang="en-US" dirty="0"/>
          </a:p>
          <a:p>
            <a:pPr marL="800100" lvl="1" indent="-342900"/>
            <a:r>
              <a:rPr lang="en-US" dirty="0" smtClean="0"/>
              <a:t>“</a:t>
            </a:r>
            <a:r>
              <a:rPr lang="en-US" i="1" dirty="0" smtClean="0"/>
              <a:t>This isn’t Ohio</a:t>
            </a:r>
            <a:r>
              <a:rPr lang="en-US" dirty="0" smtClean="0"/>
              <a:t>, my mother says, as though we understand….her back sharp as a line.  DO NOT CROSS!/ COLOREDS TO THE BACK!</a:t>
            </a:r>
            <a:r>
              <a:rPr lang="en-US" dirty="0"/>
              <a:t> </a:t>
            </a:r>
            <a:r>
              <a:rPr lang="en-US" dirty="0" smtClean="0"/>
              <a:t>Step off the curb if a white person comes toward you don’t look them in the eye. 	</a:t>
            </a:r>
            <a:endParaRPr lang="en-US" dirty="0"/>
          </a:p>
        </p:txBody>
      </p:sp>
    </p:spTree>
    <p:extLst>
      <p:ext uri="{BB962C8B-B14F-4D97-AF65-F5344CB8AC3E}">
        <p14:creationId xmlns:p14="http://schemas.microsoft.com/office/powerpoint/2010/main" val="16416279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762000" y="685800"/>
            <a:ext cx="7543800" cy="4419600"/>
          </a:xfrm>
        </p:spPr>
        <p:txBody>
          <a:bodyPr>
            <a:normAutofit lnSpcReduction="10000"/>
          </a:bodyPr>
          <a:lstStyle/>
          <a:p>
            <a:pPr marL="0" indent="0">
              <a:buNone/>
            </a:pPr>
            <a:r>
              <a:rPr lang="en-US" sz="2800" b="1" dirty="0" smtClean="0"/>
              <a:t>Employment Discrimination- “Negro Jobs” </a:t>
            </a:r>
          </a:p>
          <a:p>
            <a:pPr marL="0" indent="0">
              <a:buNone/>
            </a:pPr>
            <a:endParaRPr lang="en-US" b="1" dirty="0" smtClean="0"/>
          </a:p>
          <a:p>
            <a:pPr marL="457200" lvl="1" indent="0">
              <a:buNone/>
            </a:pPr>
            <a:r>
              <a:rPr lang="en-US" dirty="0" smtClean="0"/>
              <a:t>	“</a:t>
            </a:r>
            <a:r>
              <a:rPr lang="en-US" dirty="0" err="1" smtClean="0"/>
              <a:t>Daywork</a:t>
            </a:r>
            <a:r>
              <a:rPr lang="en-US" dirty="0" smtClean="0"/>
              <a:t>” p. 55</a:t>
            </a:r>
          </a:p>
          <a:p>
            <a:pPr marL="137160" indent="0">
              <a:buNone/>
            </a:pPr>
            <a:r>
              <a:rPr lang="en-US" dirty="0"/>
              <a:t>	</a:t>
            </a:r>
            <a:r>
              <a:rPr lang="en-US" dirty="0" smtClean="0"/>
              <a:t>“There is </a:t>
            </a:r>
            <a:r>
              <a:rPr lang="en-US" dirty="0" err="1" smtClean="0"/>
              <a:t>daywork</a:t>
            </a:r>
            <a:r>
              <a:rPr lang="en-US" dirty="0" smtClean="0"/>
              <a:t> for colored women.…their 	dark bodies fill the crosstown buses, taking 		them…where the white people live.” (lines 1-8)</a:t>
            </a:r>
          </a:p>
          <a:p>
            <a:pPr marL="137160" indent="0">
              <a:buNone/>
            </a:pPr>
            <a:endParaRPr lang="en-US" dirty="0" smtClean="0"/>
          </a:p>
          <a:p>
            <a:pPr marL="457200" lvl="1" indent="0">
              <a:buNone/>
            </a:pPr>
            <a:r>
              <a:rPr lang="en-US" dirty="0" smtClean="0"/>
              <a:t>	“Two days a week, [the grandmother] joins the 		women, taking on this second job…The money she gets 	from part-time teaching isn’t enough…She says, 	</a:t>
            </a:r>
            <a:r>
              <a:rPr lang="en-US" i="1" dirty="0" smtClean="0"/>
              <a:t>cleaning is what I know.  I’m not ashamed,/if it feeds my 	children</a:t>
            </a:r>
            <a:r>
              <a:rPr lang="en-US" dirty="0" smtClean="0"/>
              <a:t>.”  (lines 13-20)</a:t>
            </a:r>
            <a:endParaRPr lang="en-US" dirty="0"/>
          </a:p>
        </p:txBody>
      </p:sp>
    </p:spTree>
    <p:extLst>
      <p:ext uri="{BB962C8B-B14F-4D97-AF65-F5344CB8AC3E}">
        <p14:creationId xmlns:p14="http://schemas.microsoft.com/office/powerpoint/2010/main" val="26255545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Reading Strategies</a:t>
            </a:r>
            <a:endParaRPr lang="en-US" dirty="0"/>
          </a:p>
        </p:txBody>
      </p:sp>
      <p:sp>
        <p:nvSpPr>
          <p:cNvPr id="3" name="Content Placeholder 2"/>
          <p:cNvSpPr>
            <a:spLocks noGrp="1"/>
          </p:cNvSpPr>
          <p:nvPr>
            <p:ph idx="1"/>
          </p:nvPr>
        </p:nvSpPr>
        <p:spPr/>
        <p:txBody>
          <a:bodyPr/>
          <a:lstStyle/>
          <a:p>
            <a:pPr marL="0" indent="0">
              <a:buNone/>
            </a:pPr>
            <a:r>
              <a:rPr lang="en-US" b="1" dirty="0" smtClean="0"/>
              <a:t>Constructs</a:t>
            </a:r>
          </a:p>
          <a:p>
            <a:endParaRPr lang="en-US" dirty="0"/>
          </a:p>
          <a:p>
            <a:pPr lvl="1"/>
            <a:r>
              <a:rPr lang="en-US" i="1" dirty="0" smtClean="0"/>
              <a:t>Prepare </a:t>
            </a:r>
            <a:r>
              <a:rPr lang="en-US" dirty="0" smtClean="0"/>
              <a:t>students for reading</a:t>
            </a:r>
          </a:p>
          <a:p>
            <a:pPr lvl="1"/>
            <a:r>
              <a:rPr lang="en-US" dirty="0" smtClean="0"/>
              <a:t>Background</a:t>
            </a:r>
          </a:p>
          <a:p>
            <a:pPr lvl="1"/>
            <a:r>
              <a:rPr lang="en-US" dirty="0" smtClean="0"/>
              <a:t>The “closet hooks” on which to “hang” new information and learning</a:t>
            </a:r>
            <a:endParaRPr lang="en-US" dirty="0"/>
          </a:p>
        </p:txBody>
      </p:sp>
    </p:spTree>
    <p:extLst>
      <p:ext uri="{BB962C8B-B14F-4D97-AF65-F5344CB8AC3E}">
        <p14:creationId xmlns:p14="http://schemas.microsoft.com/office/powerpoint/2010/main" val="35739709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Reading Strategies</a:t>
            </a:r>
            <a:endParaRPr lang="en-US" dirty="0"/>
          </a:p>
        </p:txBody>
      </p:sp>
      <p:sp>
        <p:nvSpPr>
          <p:cNvPr id="3" name="Content Placeholder 2"/>
          <p:cNvSpPr>
            <a:spLocks noGrp="1"/>
          </p:cNvSpPr>
          <p:nvPr>
            <p:ph idx="1"/>
          </p:nvPr>
        </p:nvSpPr>
        <p:spPr/>
        <p:txBody>
          <a:bodyPr/>
          <a:lstStyle/>
          <a:p>
            <a:pPr marL="0" indent="0">
              <a:buNone/>
            </a:pPr>
            <a:r>
              <a:rPr lang="en-US" b="1" dirty="0" smtClean="0"/>
              <a:t>Purpose</a:t>
            </a:r>
          </a:p>
          <a:p>
            <a:endParaRPr lang="en-US" dirty="0"/>
          </a:p>
          <a:p>
            <a:pPr lvl="1"/>
            <a:r>
              <a:rPr lang="en-US" dirty="0" smtClean="0"/>
              <a:t>Why am I reading this?</a:t>
            </a:r>
          </a:p>
          <a:p>
            <a:pPr lvl="1"/>
            <a:endParaRPr lang="en-US" dirty="0"/>
          </a:p>
          <a:p>
            <a:pPr lvl="2"/>
            <a:r>
              <a:rPr lang="en-US" dirty="0" smtClean="0"/>
              <a:t>Historical content/context	</a:t>
            </a:r>
          </a:p>
          <a:p>
            <a:pPr lvl="2"/>
            <a:r>
              <a:rPr lang="en-US" dirty="0" smtClean="0"/>
              <a:t>Author’s personal experience</a:t>
            </a:r>
          </a:p>
          <a:p>
            <a:pPr lvl="2"/>
            <a:r>
              <a:rPr lang="en-US" dirty="0" smtClean="0"/>
              <a:t>Common personal experience of African Americans</a:t>
            </a:r>
          </a:p>
        </p:txBody>
      </p:sp>
    </p:spTree>
    <p:extLst>
      <p:ext uri="{BB962C8B-B14F-4D97-AF65-F5344CB8AC3E}">
        <p14:creationId xmlns:p14="http://schemas.microsoft.com/office/powerpoint/2010/main" val="39814186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Reading Strategies</a:t>
            </a:r>
            <a:endParaRPr lang="en-US" dirty="0"/>
          </a:p>
        </p:txBody>
      </p:sp>
      <p:sp>
        <p:nvSpPr>
          <p:cNvPr id="3" name="Content Placeholder 2"/>
          <p:cNvSpPr>
            <a:spLocks noGrp="1"/>
          </p:cNvSpPr>
          <p:nvPr>
            <p:ph idx="1"/>
          </p:nvPr>
        </p:nvSpPr>
        <p:spPr>
          <a:xfrm>
            <a:off x="457200" y="457201"/>
            <a:ext cx="8229600" cy="4648200"/>
          </a:xfrm>
        </p:spPr>
        <p:txBody>
          <a:bodyPr>
            <a:normAutofit fontScale="85000" lnSpcReduction="20000"/>
          </a:bodyPr>
          <a:lstStyle/>
          <a:p>
            <a:pPr marL="0" indent="0">
              <a:buNone/>
            </a:pPr>
            <a:r>
              <a:rPr lang="en-US" b="1" dirty="0" smtClean="0"/>
              <a:t>Step behind the author</a:t>
            </a:r>
            <a:endParaRPr lang="en-US" b="1" dirty="0"/>
          </a:p>
          <a:p>
            <a:endParaRPr lang="en-US" dirty="0" smtClean="0"/>
          </a:p>
          <a:p>
            <a:pPr lvl="1"/>
            <a:r>
              <a:rPr lang="en-US" dirty="0" smtClean="0"/>
              <a:t>Why is she/he writing?</a:t>
            </a:r>
          </a:p>
          <a:p>
            <a:pPr lvl="2"/>
            <a:r>
              <a:rPr lang="en-US" dirty="0" smtClean="0"/>
              <a:t>To share a personal experience</a:t>
            </a:r>
          </a:p>
          <a:p>
            <a:pPr lvl="2"/>
            <a:r>
              <a:rPr lang="en-US" dirty="0" smtClean="0"/>
              <a:t>To promote a cause</a:t>
            </a:r>
          </a:p>
          <a:p>
            <a:pPr lvl="2"/>
            <a:r>
              <a:rPr lang="en-US" dirty="0" smtClean="0"/>
              <a:t>To expose a wrong</a:t>
            </a:r>
          </a:p>
          <a:p>
            <a:pPr lvl="2"/>
            <a:r>
              <a:rPr lang="en-US" dirty="0" smtClean="0"/>
              <a:t>To relate to a shared common experience</a:t>
            </a:r>
          </a:p>
          <a:p>
            <a:pPr marL="914400" lvl="2" indent="0">
              <a:buNone/>
            </a:pPr>
            <a:r>
              <a:rPr lang="en-US" dirty="0" smtClean="0"/>
              <a:t>	</a:t>
            </a:r>
          </a:p>
          <a:p>
            <a:pPr lvl="1"/>
            <a:r>
              <a:rPr lang="en-US" dirty="0" smtClean="0"/>
              <a:t>Who is the speaker of the poem (who is “saying” the poem)?</a:t>
            </a:r>
          </a:p>
          <a:p>
            <a:pPr lvl="2"/>
            <a:r>
              <a:rPr lang="en-US" dirty="0" smtClean="0"/>
              <a:t>Is the speaker someone others could relate to?</a:t>
            </a:r>
          </a:p>
          <a:p>
            <a:pPr lvl="2"/>
            <a:r>
              <a:rPr lang="en-US" dirty="0" smtClean="0"/>
              <a:t>Does the speaker represent a group bigger than the speaker her/himself?</a:t>
            </a:r>
          </a:p>
          <a:p>
            <a:pPr marL="914400" lvl="2" indent="0">
              <a:buNone/>
            </a:pPr>
            <a:r>
              <a:rPr lang="en-US" dirty="0" smtClean="0"/>
              <a:t>	</a:t>
            </a:r>
          </a:p>
          <a:p>
            <a:pPr lvl="1"/>
            <a:r>
              <a:rPr lang="en-US" dirty="0" smtClean="0"/>
              <a:t>Why does the poet use this speaker word(s)/experience </a:t>
            </a:r>
          </a:p>
          <a:p>
            <a:pPr lvl="2"/>
            <a:r>
              <a:rPr lang="en-US" dirty="0" smtClean="0"/>
              <a:t>Rather than “what does the speaker say…” ask “why does Woodson have the speaker say…”  Or, “why does Woodson use the word…” to get students to think about the historical context, or bigger meaning</a:t>
            </a:r>
          </a:p>
        </p:txBody>
      </p:sp>
    </p:spTree>
    <p:extLst>
      <p:ext uri="{BB962C8B-B14F-4D97-AF65-F5344CB8AC3E}">
        <p14:creationId xmlns:p14="http://schemas.microsoft.com/office/powerpoint/2010/main" val="5857415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Reading Strategies</a:t>
            </a:r>
            <a:endParaRPr lang="en-US" dirty="0"/>
          </a:p>
        </p:txBody>
      </p:sp>
      <p:sp>
        <p:nvSpPr>
          <p:cNvPr id="3" name="Content Placeholder 2"/>
          <p:cNvSpPr>
            <a:spLocks noGrp="1"/>
          </p:cNvSpPr>
          <p:nvPr>
            <p:ph idx="1"/>
          </p:nvPr>
        </p:nvSpPr>
        <p:spPr/>
        <p:txBody>
          <a:bodyPr/>
          <a:lstStyle/>
          <a:p>
            <a:pPr marL="0" indent="0">
              <a:buNone/>
            </a:pPr>
            <a:r>
              <a:rPr lang="en-US" b="1" dirty="0" smtClean="0"/>
              <a:t>Journaling/</a:t>
            </a:r>
            <a:r>
              <a:rPr lang="en-US" b="1" dirty="0" err="1" smtClean="0"/>
              <a:t>Notetaking</a:t>
            </a:r>
            <a:endParaRPr lang="en-US" b="1" dirty="0" smtClean="0"/>
          </a:p>
          <a:p>
            <a:endParaRPr lang="en-US" dirty="0"/>
          </a:p>
          <a:p>
            <a:pPr lvl="1"/>
            <a:r>
              <a:rPr lang="en-US" dirty="0" smtClean="0"/>
              <a:t>Mark the text (underline historical references, circle writer/group experiences</a:t>
            </a:r>
          </a:p>
          <a:p>
            <a:pPr lvl="1"/>
            <a:r>
              <a:rPr lang="en-US" dirty="0" smtClean="0"/>
              <a:t>Summarize each stanza in a sentence </a:t>
            </a:r>
          </a:p>
          <a:p>
            <a:pPr lvl="1"/>
            <a:r>
              <a:rPr lang="en-US" dirty="0" smtClean="0"/>
              <a:t>Write down one comment or question for each stanza</a:t>
            </a:r>
          </a:p>
          <a:p>
            <a:pPr lvl="1"/>
            <a:r>
              <a:rPr lang="en-US" dirty="0" smtClean="0"/>
              <a:t>Circle words that need to be defined</a:t>
            </a:r>
            <a:endParaRPr lang="en-US" dirty="0"/>
          </a:p>
        </p:txBody>
      </p:sp>
    </p:spTree>
    <p:extLst>
      <p:ext uri="{BB962C8B-B14F-4D97-AF65-F5344CB8AC3E}">
        <p14:creationId xmlns:p14="http://schemas.microsoft.com/office/powerpoint/2010/main" val="21112189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00400"/>
            <a:ext cx="7543800" cy="2057400"/>
          </a:xfrm>
        </p:spPr>
        <p:txBody>
          <a:bodyPr>
            <a:normAutofit fontScale="90000"/>
          </a:bodyPr>
          <a:lstStyle/>
          <a:p>
            <a:r>
              <a:rPr lang="en-US" dirty="0" smtClean="0"/>
              <a:t>Brown Girl Dreaming	</a:t>
            </a:r>
            <a:endParaRPr lang="en-US" dirty="0"/>
          </a:p>
        </p:txBody>
      </p:sp>
      <p:sp>
        <p:nvSpPr>
          <p:cNvPr id="3" name="Subtitle 2"/>
          <p:cNvSpPr>
            <a:spLocks noGrp="1"/>
          </p:cNvSpPr>
          <p:nvPr>
            <p:ph type="subTitle" idx="1"/>
          </p:nvPr>
        </p:nvSpPr>
        <p:spPr>
          <a:xfrm>
            <a:off x="762000" y="4724400"/>
            <a:ext cx="6858000" cy="1447800"/>
          </a:xfrm>
        </p:spPr>
        <p:txBody>
          <a:bodyPr>
            <a:normAutofit lnSpcReduction="10000"/>
          </a:bodyPr>
          <a:lstStyle/>
          <a:p>
            <a:endParaRPr lang="en-US" dirty="0" smtClean="0"/>
          </a:p>
          <a:p>
            <a:r>
              <a:rPr lang="en-US" dirty="0" smtClean="0"/>
              <a:t>Jacqueline Woodson</a:t>
            </a:r>
          </a:p>
          <a:p>
            <a:r>
              <a:rPr lang="en-US" u="sng" dirty="0">
                <a:hlinkClick r:id="rId2"/>
              </a:rPr>
              <a:t>http://www.jacquelinewoodson.com</a:t>
            </a:r>
            <a:r>
              <a:rPr lang="en-US" u="sng" dirty="0" smtClean="0">
                <a:hlinkClick r:id="rId2"/>
              </a:rPr>
              <a:t>/</a:t>
            </a:r>
            <a:r>
              <a:rPr lang="en-US" u="sng" dirty="0" smtClean="0"/>
              <a:t> </a:t>
            </a:r>
            <a:r>
              <a:rPr lang="en-US" dirty="0" smtClean="0"/>
              <a:t> </a:t>
            </a:r>
            <a:endParaRPr lang="en-US" dirty="0"/>
          </a:p>
        </p:txBody>
      </p:sp>
    </p:spTree>
    <p:extLst>
      <p:ext uri="{BB962C8B-B14F-4D97-AF65-F5344CB8AC3E}">
        <p14:creationId xmlns:p14="http://schemas.microsoft.com/office/powerpoint/2010/main" val="15280516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endParaRPr lang="en-US" sz="24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88822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Girl Dreaming</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4800" dirty="0"/>
              <a:t>“Second Daughter’s Second Day on Earth” </a:t>
            </a:r>
            <a:endParaRPr lang="en-US" sz="4800" dirty="0" smtClean="0"/>
          </a:p>
          <a:p>
            <a:pPr marL="0" indent="0">
              <a:buNone/>
            </a:pPr>
            <a:r>
              <a:rPr lang="en-US" sz="4800" dirty="0"/>
              <a:t/>
            </a:r>
            <a:br>
              <a:rPr lang="en-US" sz="4800" dirty="0"/>
            </a:br>
            <a:r>
              <a:rPr lang="en-US" sz="4800" dirty="0"/>
              <a:t>(handout)</a:t>
            </a:r>
            <a:br>
              <a:rPr lang="en-US" sz="4800" dirty="0"/>
            </a:br>
            <a:endParaRPr lang="en-US" sz="4800" dirty="0"/>
          </a:p>
        </p:txBody>
      </p:sp>
    </p:spTree>
    <p:extLst>
      <p:ext uri="{BB962C8B-B14F-4D97-AF65-F5344CB8AC3E}">
        <p14:creationId xmlns:p14="http://schemas.microsoft.com/office/powerpoint/2010/main" val="35312973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a:t>
            </a:r>
            <a:endParaRPr lang="en-US" dirty="0"/>
          </a:p>
        </p:txBody>
      </p:sp>
      <p:sp>
        <p:nvSpPr>
          <p:cNvPr id="3" name="Content Placeholder 2"/>
          <p:cNvSpPr>
            <a:spLocks noGrp="1"/>
          </p:cNvSpPr>
          <p:nvPr>
            <p:ph idx="1"/>
          </p:nvPr>
        </p:nvSpPr>
        <p:spPr/>
        <p:txBody>
          <a:bodyPr/>
          <a:lstStyle/>
          <a:p>
            <a:pPr marL="457200" lvl="1" indent="0">
              <a:buNone/>
            </a:pPr>
            <a:endParaRPr lang="en-US" dirty="0"/>
          </a:p>
          <a:p>
            <a:pPr marL="457200" lvl="1" indent="0">
              <a:buNone/>
            </a:pPr>
            <a:r>
              <a:rPr lang="en-US" b="1" dirty="0"/>
              <a:t>R</a:t>
            </a:r>
            <a:r>
              <a:rPr lang="en-US" b="1" dirty="0" smtClean="0"/>
              <a:t>eferences to the Civil Rights Movement</a:t>
            </a:r>
          </a:p>
          <a:p>
            <a:pPr marL="457200" lvl="1" indent="0">
              <a:buNone/>
            </a:pPr>
            <a:r>
              <a:rPr lang="en-US" dirty="0"/>
              <a:t>	</a:t>
            </a:r>
            <a:r>
              <a:rPr lang="en-US" dirty="0" smtClean="0"/>
              <a:t>“South Carolina at War” p. 72</a:t>
            </a:r>
          </a:p>
          <a:p>
            <a:pPr marL="457200" lvl="1" indent="0">
              <a:buNone/>
            </a:pPr>
            <a:r>
              <a:rPr lang="en-US" dirty="0"/>
              <a:t>	</a:t>
            </a:r>
            <a:r>
              <a:rPr lang="en-US" dirty="0" smtClean="0"/>
              <a:t>“Afros” p. 259</a:t>
            </a:r>
          </a:p>
          <a:p>
            <a:pPr marL="457200" lvl="1" indent="0">
              <a:buNone/>
            </a:pPr>
            <a:r>
              <a:rPr lang="en-US" dirty="0"/>
              <a:t>	</a:t>
            </a:r>
            <a:r>
              <a:rPr lang="en-US" dirty="0" smtClean="0"/>
              <a:t>“Power to the People” p. 302</a:t>
            </a:r>
          </a:p>
          <a:p>
            <a:pPr marL="457200" lvl="1" indent="0">
              <a:buNone/>
            </a:pPr>
            <a:r>
              <a:rPr lang="en-US" dirty="0"/>
              <a:t>	</a:t>
            </a:r>
            <a:r>
              <a:rPr lang="en-US" dirty="0" smtClean="0"/>
              <a:t>“The Revolution” p. 308</a:t>
            </a:r>
            <a:endParaRPr lang="en-US" dirty="0"/>
          </a:p>
        </p:txBody>
      </p:sp>
    </p:spTree>
    <p:extLst>
      <p:ext uri="{BB962C8B-B14F-4D97-AF65-F5344CB8AC3E}">
        <p14:creationId xmlns:p14="http://schemas.microsoft.com/office/powerpoint/2010/main" val="106939390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2701</TotalTime>
  <Words>192</Words>
  <Application>Microsoft Macintosh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NewsPrint</vt:lpstr>
      <vt:lpstr>Do You Teach Reading?</vt:lpstr>
      <vt:lpstr>Active Reading Strategies</vt:lpstr>
      <vt:lpstr>Active Reading Strategies</vt:lpstr>
      <vt:lpstr>Active Reading Strategies</vt:lpstr>
      <vt:lpstr>Active Reading Strategies</vt:lpstr>
      <vt:lpstr>Brown Girl Dreaming </vt:lpstr>
      <vt:lpstr>PowerPoint Presentation</vt:lpstr>
      <vt:lpstr>Brown Girl Dreaming</vt:lpstr>
      <vt:lpstr>Civil Rights</vt:lpstr>
      <vt:lpstr>Themes</vt:lpstr>
      <vt:lpstr>Themes</vt:lpstr>
      <vt:lpstr>Themes </vt:lpstr>
      <vt:lpstr>Themes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4B - Office</dc:creator>
  <cp:lastModifiedBy>Mary Hutchinson</cp:lastModifiedBy>
  <cp:revision>25</cp:revision>
  <dcterms:created xsi:type="dcterms:W3CDTF">2015-01-02T23:32:46Z</dcterms:created>
  <dcterms:modified xsi:type="dcterms:W3CDTF">2015-02-02T18:26:44Z</dcterms:modified>
</cp:coreProperties>
</file>