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56" r:id="rId7"/>
    <p:sldId id="265" r:id="rId8"/>
    <p:sldId id="266" r:id="rId9"/>
    <p:sldId id="262" r:id="rId10"/>
    <p:sldId id="263" r:id="rId11"/>
    <p:sldId id="264"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0" d="100"/>
          <a:sy n="120" d="100"/>
        </p:scale>
        <p:origin x="-1312"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5296B9B4-6C2A-486B-9DCD-E5FA2D6EEDC7}" type="datetimeFigureOut">
              <a:rPr lang="en-US" smtClean="0"/>
              <a:t>1/21/15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DF3D6FC-1E02-4A93-85AC-3DEB2AD3C793}"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6B9B4-6C2A-486B-9DCD-E5FA2D6EEDC7}" type="datetimeFigureOut">
              <a:rPr lang="en-US" smtClean="0"/>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D6FC-1E02-4A93-85AC-3DEB2AD3C7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96B9B4-6C2A-486B-9DCD-E5FA2D6EEDC7}" type="datetimeFigureOut">
              <a:rPr lang="en-US" smtClean="0"/>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DF3D6FC-1E02-4A93-85AC-3DEB2AD3C7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96B9B4-6C2A-486B-9DCD-E5FA2D6EEDC7}" type="datetimeFigureOut">
              <a:rPr lang="en-US" smtClean="0"/>
              <a:t>1/21/15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F3D6FC-1E02-4A93-85AC-3DEB2AD3C793}"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5296B9B4-6C2A-486B-9DCD-E5FA2D6EEDC7}" type="datetimeFigureOut">
              <a:rPr lang="en-US" smtClean="0"/>
              <a:t>1/21/15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9DF3D6FC-1E02-4A93-85AC-3DEB2AD3C793}"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296B9B4-6C2A-486B-9DCD-E5FA2D6EEDC7}" type="datetimeFigureOut">
              <a:rPr lang="en-US" smtClean="0"/>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3D6FC-1E02-4A93-85AC-3DEB2AD3C793}"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296B9B4-6C2A-486B-9DCD-E5FA2D6EEDC7}" type="datetimeFigureOut">
              <a:rPr lang="en-US" smtClean="0"/>
              <a:t>1/21/15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F3D6FC-1E02-4A93-85AC-3DEB2AD3C793}"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296B9B4-6C2A-486B-9DCD-E5FA2D6EEDC7}" type="datetimeFigureOut">
              <a:rPr lang="en-US" smtClean="0"/>
              <a:t>1/21/15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F3D6FC-1E02-4A93-85AC-3DEB2AD3C793}"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296B9B4-6C2A-486B-9DCD-E5FA2D6EEDC7}" type="datetimeFigureOut">
              <a:rPr lang="en-US" smtClean="0"/>
              <a:t>1/21/15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F3D6FC-1E02-4A93-85AC-3DEB2AD3C7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6B9B4-6C2A-486B-9DCD-E5FA2D6EEDC7}" type="datetimeFigureOut">
              <a:rPr lang="en-US" smtClean="0"/>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DF3D6FC-1E02-4A93-85AC-3DEB2AD3C793}"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6B9B4-6C2A-486B-9DCD-E5FA2D6EEDC7}" type="datetimeFigureOut">
              <a:rPr lang="en-US" smtClean="0"/>
              <a:t>1/21/15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F3D6FC-1E02-4A93-85AC-3DEB2AD3C793}"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5296B9B4-6C2A-486B-9DCD-E5FA2D6EEDC7}" type="datetimeFigureOut">
              <a:rPr lang="en-US" smtClean="0"/>
              <a:t>1/21/15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DF3D6FC-1E02-4A93-85AC-3DEB2AD3C79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a:p>
        </p:txBody>
      </p:sp>
      <p:sp>
        <p:nvSpPr>
          <p:cNvPr id="2" name="Title 1"/>
          <p:cNvSpPr>
            <a:spLocks noGrp="1"/>
          </p:cNvSpPr>
          <p:nvPr>
            <p:ph type="title"/>
          </p:nvPr>
        </p:nvSpPr>
        <p:spPr>
          <a:xfrm>
            <a:off x="381000" y="-304800"/>
            <a:ext cx="8381260" cy="2286000"/>
          </a:xfrm>
        </p:spPr>
        <p:txBody>
          <a:bodyPr/>
          <a:lstStyle/>
          <a:p>
            <a:r>
              <a:rPr lang="en-US" sz="4000" dirty="0" smtClean="0"/>
              <a:t>Do You Teach Reading?</a:t>
            </a:r>
            <a:endParaRPr lang="en-US" sz="4000" dirty="0"/>
          </a:p>
        </p:txBody>
      </p:sp>
    </p:spTree>
    <p:extLst>
      <p:ext uri="{BB962C8B-B14F-4D97-AF65-F5344CB8AC3E}">
        <p14:creationId xmlns:p14="http://schemas.microsoft.com/office/powerpoint/2010/main" val="397795931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0"/>
            <a:ext cx="8407893" cy="4910329"/>
          </a:xfrm>
        </p:spPr>
        <p:txBody>
          <a:bodyPr>
            <a:normAutofit fontScale="70000" lnSpcReduction="20000"/>
          </a:bodyPr>
          <a:lstStyle/>
          <a:p>
            <a:pPr marL="0" indent="0">
              <a:buNone/>
            </a:pPr>
            <a:r>
              <a:rPr lang="en-US" sz="5100" dirty="0" smtClean="0"/>
              <a:t>Housing Discrimination/</a:t>
            </a:r>
            <a:r>
              <a:rPr lang="en-US" sz="5100" dirty="0"/>
              <a:t>D</a:t>
            </a:r>
            <a:r>
              <a:rPr lang="en-US" sz="5100" dirty="0" smtClean="0"/>
              <a:t>e facto </a:t>
            </a:r>
            <a:r>
              <a:rPr lang="en-US" sz="5100" dirty="0"/>
              <a:t>S</a:t>
            </a:r>
            <a:r>
              <a:rPr lang="en-US" sz="5100" dirty="0" smtClean="0"/>
              <a:t>egregation</a:t>
            </a:r>
          </a:p>
          <a:p>
            <a:endParaRPr lang="en-US" dirty="0"/>
          </a:p>
          <a:p>
            <a:pPr marL="0" indent="0">
              <a:buNone/>
            </a:pPr>
            <a:r>
              <a:rPr lang="en-US" dirty="0" smtClean="0"/>
              <a:t>“MAMA  Well—what you think your </a:t>
            </a:r>
            <a:r>
              <a:rPr lang="en-US" dirty="0" err="1" smtClean="0"/>
              <a:t>grandmama</a:t>
            </a:r>
            <a:r>
              <a:rPr lang="en-US" dirty="0" smtClean="0"/>
              <a:t> gone and done with that money?...She went out and she bought you a house!...Four o six </a:t>
            </a:r>
            <a:r>
              <a:rPr lang="en-US" dirty="0" err="1" smtClean="0"/>
              <a:t>Clybourne</a:t>
            </a:r>
            <a:r>
              <a:rPr lang="en-US" dirty="0" smtClean="0"/>
              <a:t> Park….</a:t>
            </a:r>
          </a:p>
          <a:p>
            <a:pPr marL="0" indent="0">
              <a:buNone/>
            </a:pPr>
            <a:r>
              <a:rPr lang="en-US" dirty="0" smtClean="0"/>
              <a:t>RUTH  …Mama, there </a:t>
            </a:r>
            <a:r>
              <a:rPr lang="en-US" dirty="0" err="1" smtClean="0"/>
              <a:t>aint</a:t>
            </a:r>
            <a:r>
              <a:rPr lang="en-US" dirty="0" smtClean="0"/>
              <a:t>’ no colored people living in </a:t>
            </a:r>
            <a:r>
              <a:rPr lang="en-US" dirty="0" err="1" smtClean="0"/>
              <a:t>Clybourne</a:t>
            </a:r>
            <a:r>
              <a:rPr lang="en-US" dirty="0" smtClean="0"/>
              <a:t> Park….wasn’t there no other houses nowhere?....</a:t>
            </a:r>
          </a:p>
          <a:p>
            <a:pPr marL="0" indent="0">
              <a:buNone/>
            </a:pPr>
            <a:r>
              <a:rPr lang="en-US" dirty="0" smtClean="0"/>
              <a:t> MAMA   Them houses they put for colored in them areas way out all seem to cost twice as much as other houses” (Act II scene1)</a:t>
            </a:r>
          </a:p>
          <a:p>
            <a:pPr marL="0" indent="0">
              <a:buNone/>
            </a:pPr>
            <a:endParaRPr lang="en-US" dirty="0"/>
          </a:p>
          <a:p>
            <a:pPr marL="0" indent="0">
              <a:buNone/>
            </a:pPr>
            <a:r>
              <a:rPr lang="en-US" dirty="0" smtClean="0"/>
              <a:t>“LINDNER  ….Well—I am a representative of the </a:t>
            </a:r>
            <a:r>
              <a:rPr lang="en-US" dirty="0" err="1" smtClean="0"/>
              <a:t>Clybourne</a:t>
            </a:r>
            <a:r>
              <a:rPr lang="en-US" dirty="0" smtClean="0"/>
              <a:t> Park Improvement Association…You people—or at least your mother—has bought a piece of residential property….It is a matter of the people of </a:t>
            </a:r>
            <a:r>
              <a:rPr lang="en-US" dirty="0" err="1" smtClean="0"/>
              <a:t>Clybourne</a:t>
            </a:r>
            <a:r>
              <a:rPr lang="en-US" dirty="0" smtClean="0"/>
              <a:t> Park believing, rightly or wrongly, as I say, that for the happiness of all concerned…Negro families are happier when they live in their </a:t>
            </a:r>
            <a:r>
              <a:rPr lang="en-US" i="1" dirty="0" smtClean="0"/>
              <a:t>own </a:t>
            </a:r>
            <a:r>
              <a:rPr lang="en-US" dirty="0" smtClean="0"/>
              <a:t>communities….Our association is prepared, through the collective effort of our people, to buy the house from you at a financial gain to your family”  (Act II scene 2)</a:t>
            </a:r>
          </a:p>
          <a:p>
            <a:pPr marL="0" indent="0">
              <a:buNone/>
            </a:pPr>
            <a:endParaRPr lang="en-US" i="1" dirty="0"/>
          </a:p>
          <a:p>
            <a:pPr marL="0" indent="0">
              <a:buNone/>
            </a:pPr>
            <a:r>
              <a:rPr lang="en-US" dirty="0" smtClean="0"/>
              <a:t>“MAMA  …did he threaten us? “</a:t>
            </a:r>
          </a:p>
          <a:p>
            <a:pPr marL="0" indent="0">
              <a:buNone/>
            </a:pPr>
            <a:r>
              <a:rPr lang="en-US" dirty="0" smtClean="0"/>
              <a:t>“BENEATHA  Oh—mama—they don’t do it like that any more.”</a:t>
            </a:r>
          </a:p>
          <a:p>
            <a:pPr marL="0" indent="0">
              <a:buNone/>
            </a:pPr>
            <a:r>
              <a:rPr lang="en-US" dirty="0" smtClean="0"/>
              <a:t>“RUTH   You should hear the money those folks raised to buy the house from us.  All we paid and then some.”  (Act II scene 2)</a:t>
            </a:r>
            <a:endParaRPr lang="en-US" dirty="0"/>
          </a:p>
        </p:txBody>
      </p:sp>
      <p:sp>
        <p:nvSpPr>
          <p:cNvPr id="2" name="Title 1"/>
          <p:cNvSpPr>
            <a:spLocks noGrp="1"/>
          </p:cNvSpPr>
          <p:nvPr>
            <p:ph type="title"/>
          </p:nvPr>
        </p:nvSpPr>
        <p:spPr/>
        <p:txBody>
          <a:bodyPr>
            <a:normAutofit/>
          </a:bodyPr>
          <a:lstStyle/>
          <a:p>
            <a:r>
              <a:rPr lang="en-US" sz="4000" dirty="0" smtClean="0"/>
              <a:t>Theme</a:t>
            </a:r>
            <a:endParaRPr lang="en-US" sz="4000" dirty="0"/>
          </a:p>
        </p:txBody>
      </p:sp>
    </p:spTree>
    <p:extLst>
      <p:ext uri="{BB962C8B-B14F-4D97-AF65-F5344CB8AC3E}">
        <p14:creationId xmlns:p14="http://schemas.microsoft.com/office/powerpoint/2010/main" val="22807351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00200"/>
            <a:ext cx="8305800" cy="4953000"/>
          </a:xfrm>
        </p:spPr>
        <p:txBody>
          <a:bodyPr>
            <a:normAutofit fontScale="47500" lnSpcReduction="20000"/>
          </a:bodyPr>
          <a:lstStyle/>
          <a:p>
            <a:pPr marL="0" indent="0">
              <a:buNone/>
            </a:pPr>
            <a:r>
              <a:rPr lang="en-US" sz="6000" b="1" dirty="0" smtClean="0"/>
              <a:t>Poverty</a:t>
            </a:r>
          </a:p>
          <a:p>
            <a:pPr marL="0" indent="0">
              <a:buNone/>
            </a:pPr>
            <a:endParaRPr lang="en-US" dirty="0" smtClean="0"/>
          </a:p>
          <a:p>
            <a:pPr marL="0" indent="0">
              <a:buNone/>
            </a:pPr>
            <a:r>
              <a:rPr lang="en-US" sz="2500" dirty="0" smtClean="0"/>
              <a:t>“MAMA  ….Big  Walter used to say…’Seem like God didn’t see fit to give the black man nothing but dreams—but He did give us children to make them dreams seem worth while” (Act I scene1)</a:t>
            </a:r>
          </a:p>
          <a:p>
            <a:pPr marL="0" indent="0">
              <a:buNone/>
            </a:pPr>
            <a:r>
              <a:rPr lang="en-US" sz="2500" dirty="0" smtClean="0"/>
              <a:t>“MAMA  ….stand up and look like your daddy and say we done give up one baby to poverty and…we </a:t>
            </a:r>
            <a:r>
              <a:rPr lang="en-US" sz="2500" dirty="0" err="1" smtClean="0"/>
              <a:t>ain’t</a:t>
            </a:r>
            <a:r>
              <a:rPr lang="en-US" sz="2500" dirty="0" smtClean="0"/>
              <a:t> going to give up nary another one” (Act I scene 2)</a:t>
            </a:r>
          </a:p>
          <a:p>
            <a:pPr marL="0" indent="0">
              <a:buNone/>
            </a:pPr>
            <a:endParaRPr lang="en-US" sz="2500" dirty="0"/>
          </a:p>
          <a:p>
            <a:pPr marL="0" indent="0">
              <a:buNone/>
            </a:pPr>
            <a:r>
              <a:rPr lang="en-US" sz="2500" dirty="0" smtClean="0"/>
              <a:t>“WALTER  ….I’m thirty-five years old; I been married eleven year and I got a boy who sleeps in the living room…and all I got to give him is stories about how rich white people live” (Act I scene 1)</a:t>
            </a:r>
          </a:p>
          <a:p>
            <a:pPr marL="0" indent="0">
              <a:buNone/>
            </a:pPr>
            <a:endParaRPr lang="en-US" sz="2500" dirty="0"/>
          </a:p>
          <a:p>
            <a:pPr marL="0" indent="0">
              <a:buNone/>
            </a:pPr>
            <a:r>
              <a:rPr lang="en-US" sz="2500" dirty="0" smtClean="0"/>
              <a:t>“BENEATHA  ….we’ve all got acute ghetto-it is” (ACT I scene 2)</a:t>
            </a:r>
          </a:p>
          <a:p>
            <a:pPr marL="0" indent="0">
              <a:buNone/>
            </a:pPr>
            <a:r>
              <a:rPr lang="en-US" sz="2500" dirty="0"/>
              <a:t> </a:t>
            </a:r>
          </a:p>
          <a:p>
            <a:pPr marL="0" indent="0">
              <a:buNone/>
            </a:pPr>
            <a:r>
              <a:rPr lang="en-US" sz="2500" dirty="0" smtClean="0"/>
              <a:t>“MAMA  I seen…[Big Walter]…night after night…come in …and look at that rug…and then look at me… the red showing in his eyes…the veins moving in his head…I seen him grow thin and old before he was forty…working and working and working like somebody’s old horse…killing himself” (Act III)</a:t>
            </a:r>
          </a:p>
          <a:p>
            <a:pPr marL="0" indent="0">
              <a:buNone/>
            </a:pPr>
            <a:endParaRPr lang="en-US" sz="2500" dirty="0"/>
          </a:p>
          <a:p>
            <a:pPr marL="0" indent="0">
              <a:buNone/>
            </a:pPr>
            <a:r>
              <a:rPr lang="en-US" sz="2500" dirty="0" smtClean="0"/>
              <a:t>“RUTH  The notes </a:t>
            </a:r>
            <a:r>
              <a:rPr lang="en-US" sz="2500" dirty="0" err="1" smtClean="0"/>
              <a:t>ain’t</a:t>
            </a:r>
            <a:r>
              <a:rPr lang="en-US" sz="2500" dirty="0" smtClean="0"/>
              <a:t> but a hundred and twenty five a month ….Lena—I’ll work…I’ll work twenty  hours a day in all the kitchens in Chicago…I’ll strap my baby on my back if I have to and scrub all the floors in America and wash all the sheets in America if I have to—but we got to move…We got to get out of here” (Act III)</a:t>
            </a:r>
          </a:p>
          <a:p>
            <a:pPr marL="0" indent="0">
              <a:buNone/>
            </a:pPr>
            <a:endParaRPr lang="en-US" sz="2500" dirty="0"/>
          </a:p>
          <a:p>
            <a:pPr marL="0" indent="0">
              <a:buNone/>
            </a:pPr>
            <a:r>
              <a:rPr lang="en-US" sz="2500" dirty="0" smtClean="0"/>
              <a:t>“MAMA  Son—I come from five generations of people who was slaves and </a:t>
            </a:r>
            <a:r>
              <a:rPr lang="en-US" sz="2500" dirty="0" err="1" smtClean="0"/>
              <a:t>sharecropppers</a:t>
            </a:r>
            <a:r>
              <a:rPr lang="en-US" sz="2500" dirty="0" smtClean="0"/>
              <a:t>—but </a:t>
            </a:r>
            <a:r>
              <a:rPr lang="en-US" sz="2500" dirty="0" err="1" smtClean="0"/>
              <a:t>ain’t</a:t>
            </a:r>
            <a:r>
              <a:rPr lang="en-US" sz="2500" dirty="0" smtClean="0"/>
              <a:t> nobody in my family never let nobody pay ‘em no money that was a way of telling us we wasn’t fit to walk the earth.  We </a:t>
            </a:r>
            <a:r>
              <a:rPr lang="en-US" sz="2500" dirty="0" err="1" smtClean="0"/>
              <a:t>ain’t</a:t>
            </a:r>
            <a:r>
              <a:rPr lang="en-US" sz="2500" dirty="0" smtClean="0"/>
              <a:t> never been that poor…We </a:t>
            </a:r>
            <a:r>
              <a:rPr lang="en-US" sz="2500" dirty="0" err="1" smtClean="0"/>
              <a:t>ain’t</a:t>
            </a:r>
            <a:r>
              <a:rPr lang="en-US" sz="2500" dirty="0" smtClean="0"/>
              <a:t> never been that dead inside” Act III)</a:t>
            </a:r>
            <a:endParaRPr lang="en-US" sz="2500" dirty="0"/>
          </a:p>
        </p:txBody>
      </p:sp>
      <p:sp>
        <p:nvSpPr>
          <p:cNvPr id="2" name="Title 1"/>
          <p:cNvSpPr>
            <a:spLocks noGrp="1"/>
          </p:cNvSpPr>
          <p:nvPr>
            <p:ph type="title"/>
          </p:nvPr>
        </p:nvSpPr>
        <p:spPr/>
        <p:txBody>
          <a:bodyPr>
            <a:normAutofit/>
          </a:bodyPr>
          <a:lstStyle/>
          <a:p>
            <a:r>
              <a:rPr lang="en-US" sz="4000" dirty="0" smtClean="0"/>
              <a:t>Theme</a:t>
            </a:r>
            <a:endParaRPr lang="en-US" sz="4000" dirty="0"/>
          </a:p>
        </p:txBody>
      </p:sp>
    </p:spTree>
    <p:extLst>
      <p:ext uri="{BB962C8B-B14F-4D97-AF65-F5344CB8AC3E}">
        <p14:creationId xmlns:p14="http://schemas.microsoft.com/office/powerpoint/2010/main" val="625970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4400" b="1" dirty="0" smtClean="0"/>
              <a:t>Cultural Assimilation</a:t>
            </a:r>
          </a:p>
          <a:p>
            <a:pPr marL="0" indent="0">
              <a:buNone/>
            </a:pPr>
            <a:endParaRPr lang="en-US" sz="2400" dirty="0"/>
          </a:p>
          <a:p>
            <a:pPr marL="0" indent="0">
              <a:buNone/>
            </a:pPr>
            <a:r>
              <a:rPr lang="en-US" sz="2900" dirty="0" smtClean="0"/>
              <a:t>“BENEATHA  ….What’s wrong with my hair?</a:t>
            </a:r>
          </a:p>
          <a:p>
            <a:pPr marL="0" indent="0">
              <a:buNone/>
            </a:pPr>
            <a:r>
              <a:rPr lang="en-US" sz="2900" dirty="0" smtClean="0"/>
              <a:t>ASAGAI  …Were you born with it like that?....And it is ugly to you that way?....you said:…”Mr. </a:t>
            </a:r>
            <a:r>
              <a:rPr lang="en-US" sz="2900" dirty="0" err="1" smtClean="0"/>
              <a:t>Asagai</a:t>
            </a:r>
            <a:r>
              <a:rPr lang="en-US" sz="2900" dirty="0" smtClean="0"/>
              <a:t>—I want very much to talk with you.  About Africa.  You see, Mr. </a:t>
            </a:r>
            <a:r>
              <a:rPr lang="en-US" sz="2900" dirty="0" err="1" smtClean="0"/>
              <a:t>Asagai</a:t>
            </a:r>
            <a:r>
              <a:rPr lang="en-US" sz="2900" dirty="0" smtClean="0"/>
              <a:t>, I am looking for my identity!’”  (Act II scene 2)</a:t>
            </a:r>
          </a:p>
          <a:p>
            <a:pPr marL="0" indent="0">
              <a:buNone/>
            </a:pPr>
            <a:endParaRPr lang="en-US" sz="2900" dirty="0"/>
          </a:p>
          <a:p>
            <a:pPr marL="0" indent="0">
              <a:buNone/>
            </a:pPr>
            <a:r>
              <a:rPr lang="en-US" sz="2900" dirty="0" smtClean="0"/>
              <a:t>“RUTH  Why must you and your brother make an argument out of everything people say?</a:t>
            </a:r>
          </a:p>
          <a:p>
            <a:pPr marL="0" indent="0">
              <a:buNone/>
            </a:pPr>
            <a:r>
              <a:rPr lang="en-US" sz="2900" dirty="0" smtClean="0"/>
              <a:t>BENEATHA  Because I hate assimilationist Negroes!”  (Act II scene 1)</a:t>
            </a:r>
          </a:p>
          <a:p>
            <a:pPr marL="0" indent="0">
              <a:buNone/>
            </a:pPr>
            <a:endParaRPr lang="en-US" sz="2900" dirty="0"/>
          </a:p>
          <a:p>
            <a:pPr marL="0" indent="0">
              <a:buNone/>
            </a:pPr>
            <a:r>
              <a:rPr lang="en-US" sz="2900" dirty="0" smtClean="0"/>
              <a:t>“RUTH  Will somebody please tell me what </a:t>
            </a:r>
            <a:r>
              <a:rPr lang="en-US" sz="2900" dirty="0" err="1" smtClean="0"/>
              <a:t>assimila</a:t>
            </a:r>
            <a:r>
              <a:rPr lang="en-US" sz="2900" dirty="0" smtClean="0"/>
              <a:t>-whoever means!</a:t>
            </a:r>
          </a:p>
          <a:p>
            <a:pPr marL="0" indent="0">
              <a:buNone/>
            </a:pPr>
            <a:r>
              <a:rPr lang="en-US" sz="2900" dirty="0" smtClean="0"/>
              <a:t>GEORGE  Oh, it’s just a college girl’s way of calling people Uncle Toms—but that isn’t what it means at all.</a:t>
            </a:r>
          </a:p>
          <a:p>
            <a:pPr marL="0" indent="0">
              <a:buNone/>
            </a:pPr>
            <a:r>
              <a:rPr lang="en-US" sz="2900" dirty="0" smtClean="0"/>
              <a:t>RUTH   Well, what does it mean?</a:t>
            </a:r>
          </a:p>
          <a:p>
            <a:pPr marL="0" indent="0">
              <a:buNone/>
            </a:pPr>
            <a:r>
              <a:rPr lang="en-US" sz="2900" dirty="0" smtClean="0"/>
              <a:t>BENEATHA  ….It means someone who is willing to give up is own culture and submerge himself completely in the dominant, and in this case</a:t>
            </a:r>
            <a:r>
              <a:rPr lang="en-US" sz="2900" i="1" dirty="0" smtClean="0"/>
              <a:t>, oppressive </a:t>
            </a:r>
            <a:r>
              <a:rPr lang="en-US" sz="2900" dirty="0" smtClean="0"/>
              <a:t>culture!”  (Act II scene 2)</a:t>
            </a:r>
          </a:p>
        </p:txBody>
      </p:sp>
      <p:sp>
        <p:nvSpPr>
          <p:cNvPr id="2" name="Title 1"/>
          <p:cNvSpPr>
            <a:spLocks noGrp="1"/>
          </p:cNvSpPr>
          <p:nvPr>
            <p:ph type="title"/>
          </p:nvPr>
        </p:nvSpPr>
        <p:spPr/>
        <p:txBody>
          <a:bodyPr>
            <a:normAutofit/>
          </a:bodyPr>
          <a:lstStyle/>
          <a:p>
            <a:r>
              <a:rPr lang="en-US" sz="3600" dirty="0" smtClean="0"/>
              <a:t>Theme</a:t>
            </a:r>
            <a:endParaRPr lang="en-US" sz="3600" dirty="0"/>
          </a:p>
        </p:txBody>
      </p:sp>
    </p:spTree>
    <p:extLst>
      <p:ext uri="{BB962C8B-B14F-4D97-AF65-F5344CB8AC3E}">
        <p14:creationId xmlns:p14="http://schemas.microsoft.com/office/powerpoint/2010/main" val="2808943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endParaRPr lang="en-US" sz="3600" dirty="0" smtClean="0"/>
          </a:p>
          <a:p>
            <a:r>
              <a:rPr lang="en-US" sz="3600" dirty="0" smtClean="0"/>
              <a:t>Constructs	</a:t>
            </a:r>
          </a:p>
          <a:p>
            <a:pPr marL="45720" indent="0">
              <a:buNone/>
            </a:pPr>
            <a:endParaRPr lang="en-US" sz="3600" dirty="0"/>
          </a:p>
          <a:p>
            <a:pPr lvl="1"/>
            <a:r>
              <a:rPr lang="en-US" sz="3600" i="1" dirty="0" smtClean="0"/>
              <a:t>Prepare </a:t>
            </a:r>
            <a:r>
              <a:rPr lang="en-US" sz="3600" dirty="0" smtClean="0"/>
              <a:t>students for reading	</a:t>
            </a:r>
          </a:p>
          <a:p>
            <a:pPr lvl="1"/>
            <a:r>
              <a:rPr lang="en-US" sz="3600" dirty="0" smtClean="0"/>
              <a:t>Background</a:t>
            </a:r>
          </a:p>
          <a:p>
            <a:pPr lvl="1"/>
            <a:r>
              <a:rPr lang="en-US" sz="3600" dirty="0" smtClean="0"/>
              <a:t>The “closet hooks” on which to “hang” new information and learning</a:t>
            </a:r>
            <a:endParaRPr lang="en-US" sz="3600" dirty="0"/>
          </a:p>
        </p:txBody>
      </p:sp>
      <p:sp>
        <p:nvSpPr>
          <p:cNvPr id="2" name="Title 1"/>
          <p:cNvSpPr>
            <a:spLocks noGrp="1"/>
          </p:cNvSpPr>
          <p:nvPr>
            <p:ph type="title"/>
          </p:nvPr>
        </p:nvSpPr>
        <p:spPr/>
        <p:txBody>
          <a:bodyPr/>
          <a:lstStyle/>
          <a:p>
            <a:r>
              <a:rPr lang="en-US" dirty="0" smtClean="0"/>
              <a:t>Active Reading Strategies</a:t>
            </a:r>
            <a:endParaRPr lang="en-US" dirty="0"/>
          </a:p>
        </p:txBody>
      </p:sp>
    </p:spTree>
    <p:extLst>
      <p:ext uri="{BB962C8B-B14F-4D97-AF65-F5344CB8AC3E}">
        <p14:creationId xmlns:p14="http://schemas.microsoft.com/office/powerpoint/2010/main" val="13857047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r>
              <a:rPr lang="en-US" sz="3600" dirty="0" smtClean="0"/>
              <a:t>Purpose- </a:t>
            </a:r>
            <a:r>
              <a:rPr lang="en-US" sz="3600" i="1" dirty="0" smtClean="0"/>
              <a:t>Why am I reading this?</a:t>
            </a:r>
          </a:p>
          <a:p>
            <a:pPr marL="45720" indent="0">
              <a:buNone/>
            </a:pPr>
            <a:endParaRPr lang="en-US" sz="3200" i="1" dirty="0"/>
          </a:p>
          <a:p>
            <a:pPr lvl="1"/>
            <a:r>
              <a:rPr lang="en-US" sz="3400" dirty="0" smtClean="0"/>
              <a:t>Historical content/context</a:t>
            </a:r>
          </a:p>
          <a:p>
            <a:pPr lvl="1"/>
            <a:r>
              <a:rPr lang="en-US" sz="3400" dirty="0" smtClean="0"/>
              <a:t>Author’s personal experience	</a:t>
            </a:r>
          </a:p>
          <a:p>
            <a:pPr lvl="1"/>
            <a:r>
              <a:rPr lang="en-US" sz="3400" dirty="0" smtClean="0"/>
              <a:t>Common personal experience of African Americans</a:t>
            </a:r>
            <a:endParaRPr lang="en-US" sz="3400" dirty="0"/>
          </a:p>
        </p:txBody>
      </p:sp>
      <p:sp>
        <p:nvSpPr>
          <p:cNvPr id="2" name="Title 1"/>
          <p:cNvSpPr>
            <a:spLocks noGrp="1"/>
          </p:cNvSpPr>
          <p:nvPr>
            <p:ph type="title"/>
          </p:nvPr>
        </p:nvSpPr>
        <p:spPr/>
        <p:txBody>
          <a:bodyPr/>
          <a:lstStyle/>
          <a:p>
            <a:r>
              <a:rPr lang="en-US" dirty="0" smtClean="0"/>
              <a:t>Active Reading Strategies</a:t>
            </a:r>
            <a:endParaRPr lang="en-US" dirty="0"/>
          </a:p>
        </p:txBody>
      </p:sp>
    </p:spTree>
    <p:extLst>
      <p:ext uri="{BB962C8B-B14F-4D97-AF65-F5344CB8AC3E}">
        <p14:creationId xmlns:p14="http://schemas.microsoft.com/office/powerpoint/2010/main" val="372657450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r>
              <a:rPr lang="en-US" sz="5800" dirty="0" smtClean="0"/>
              <a:t>Step behind the author</a:t>
            </a:r>
          </a:p>
          <a:p>
            <a:endParaRPr lang="en-US" sz="3000" dirty="0"/>
          </a:p>
          <a:p>
            <a:pPr lvl="1"/>
            <a:r>
              <a:rPr lang="en-US" sz="3000" dirty="0" smtClean="0"/>
              <a:t>Why is she/he writing?	</a:t>
            </a:r>
          </a:p>
          <a:p>
            <a:pPr lvl="2"/>
            <a:r>
              <a:rPr lang="en-US" sz="3000" dirty="0"/>
              <a:t>t</a:t>
            </a:r>
            <a:r>
              <a:rPr lang="en-US" sz="3000" dirty="0" smtClean="0"/>
              <a:t>o share a personal experience</a:t>
            </a:r>
          </a:p>
          <a:p>
            <a:pPr lvl="2"/>
            <a:r>
              <a:rPr lang="en-US" sz="3000" dirty="0"/>
              <a:t>t</a:t>
            </a:r>
            <a:r>
              <a:rPr lang="en-US" sz="3000" dirty="0" smtClean="0"/>
              <a:t>o promote a cause</a:t>
            </a:r>
          </a:p>
          <a:p>
            <a:pPr lvl="2"/>
            <a:r>
              <a:rPr lang="en-US" sz="3000" dirty="0" smtClean="0"/>
              <a:t>To expose wrong</a:t>
            </a:r>
          </a:p>
          <a:p>
            <a:pPr lvl="2"/>
            <a:r>
              <a:rPr lang="en-US" sz="3000" dirty="0" smtClean="0"/>
              <a:t>To relate to a shared common experience</a:t>
            </a:r>
          </a:p>
          <a:p>
            <a:pPr lvl="2"/>
            <a:endParaRPr lang="en-US" sz="3000" dirty="0" smtClean="0"/>
          </a:p>
          <a:p>
            <a:pPr lvl="1"/>
            <a:r>
              <a:rPr lang="en-US" sz="3000" dirty="0" smtClean="0"/>
              <a:t>Why has she/he created these characters?</a:t>
            </a:r>
          </a:p>
          <a:p>
            <a:pPr lvl="2"/>
            <a:r>
              <a:rPr lang="en-US" sz="3000" dirty="0" smtClean="0"/>
              <a:t>does any character represent an idea or group bigger than the actual character?</a:t>
            </a:r>
          </a:p>
          <a:p>
            <a:pPr lvl="2"/>
            <a:endParaRPr lang="en-US" sz="3000" dirty="0" smtClean="0"/>
          </a:p>
          <a:p>
            <a:pPr lvl="1"/>
            <a:r>
              <a:rPr lang="en-US" sz="3000" dirty="0" smtClean="0"/>
              <a:t>Why is she/he manipulating these characters in this way ?</a:t>
            </a:r>
          </a:p>
          <a:p>
            <a:pPr lvl="2"/>
            <a:r>
              <a:rPr lang="en-US" sz="3000" dirty="0" smtClean="0"/>
              <a:t>Rather than “why does Walter get angry with Beneatha?” ask “why does Hansberry create this conflict between Walter and Beneatha?”</a:t>
            </a:r>
          </a:p>
          <a:p>
            <a:pPr lvl="2"/>
            <a:endParaRPr lang="en-US" dirty="0" smtClean="0"/>
          </a:p>
          <a:p>
            <a:pPr marL="457200" lvl="1" indent="0">
              <a:buNone/>
            </a:pPr>
            <a:r>
              <a:rPr lang="en-US" dirty="0" smtClean="0"/>
              <a:t>	</a:t>
            </a:r>
            <a:endParaRPr lang="en-US" dirty="0"/>
          </a:p>
        </p:txBody>
      </p:sp>
      <p:sp>
        <p:nvSpPr>
          <p:cNvPr id="2" name="Title 1"/>
          <p:cNvSpPr>
            <a:spLocks noGrp="1"/>
          </p:cNvSpPr>
          <p:nvPr>
            <p:ph type="title"/>
          </p:nvPr>
        </p:nvSpPr>
        <p:spPr/>
        <p:txBody>
          <a:bodyPr/>
          <a:lstStyle/>
          <a:p>
            <a:r>
              <a:rPr lang="en-US" dirty="0" smtClean="0"/>
              <a:t>Active Reading Strategies</a:t>
            </a:r>
            <a:endParaRPr lang="en-US" dirty="0"/>
          </a:p>
        </p:txBody>
      </p:sp>
    </p:spTree>
    <p:extLst>
      <p:ext uri="{BB962C8B-B14F-4D97-AF65-F5344CB8AC3E}">
        <p14:creationId xmlns:p14="http://schemas.microsoft.com/office/powerpoint/2010/main" val="117051861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sz="3500" dirty="0" smtClean="0"/>
              <a:t>Journaling/</a:t>
            </a:r>
            <a:r>
              <a:rPr lang="en-US" sz="3500" dirty="0" err="1" smtClean="0"/>
              <a:t>Notetaking</a:t>
            </a:r>
            <a:r>
              <a:rPr lang="en-US" dirty="0" smtClean="0"/>
              <a:t>	</a:t>
            </a:r>
          </a:p>
          <a:p>
            <a:endParaRPr lang="en-US" dirty="0"/>
          </a:p>
          <a:p>
            <a:pPr lvl="1"/>
            <a:r>
              <a:rPr lang="en-US" sz="2800" dirty="0" smtClean="0"/>
              <a:t>Mark the text (underline historical references, circle writer/group experiences)</a:t>
            </a:r>
          </a:p>
          <a:p>
            <a:pPr lvl="1"/>
            <a:r>
              <a:rPr lang="en-US" sz="2800" dirty="0" smtClean="0"/>
              <a:t>Summarize each scene in a sentence or two</a:t>
            </a:r>
          </a:p>
          <a:p>
            <a:pPr lvl="1"/>
            <a:r>
              <a:rPr lang="en-US" sz="2800" dirty="0" smtClean="0"/>
              <a:t>Write down one question or comment for each scene</a:t>
            </a:r>
          </a:p>
          <a:p>
            <a:pPr lvl="1"/>
            <a:r>
              <a:rPr lang="en-US" sz="2800" dirty="0" smtClean="0"/>
              <a:t>Track one or more characters for each scene, summarizing what happened to that character, how she/he changed, and a favorite or important line said by that character</a:t>
            </a:r>
          </a:p>
          <a:p>
            <a:pPr marL="914400" lvl="2" indent="0">
              <a:buNone/>
            </a:pPr>
            <a:endParaRPr lang="en-US" dirty="0"/>
          </a:p>
        </p:txBody>
      </p:sp>
      <p:sp>
        <p:nvSpPr>
          <p:cNvPr id="2" name="Title 1"/>
          <p:cNvSpPr>
            <a:spLocks noGrp="1"/>
          </p:cNvSpPr>
          <p:nvPr>
            <p:ph type="title"/>
          </p:nvPr>
        </p:nvSpPr>
        <p:spPr/>
        <p:txBody>
          <a:bodyPr/>
          <a:lstStyle/>
          <a:p>
            <a:r>
              <a:rPr lang="en-US" dirty="0" smtClean="0"/>
              <a:t>Active Reading Strategies</a:t>
            </a:r>
            <a:endParaRPr lang="en-US" dirty="0"/>
          </a:p>
        </p:txBody>
      </p:sp>
    </p:spTree>
    <p:extLst>
      <p:ext uri="{BB962C8B-B14F-4D97-AF65-F5344CB8AC3E}">
        <p14:creationId xmlns:p14="http://schemas.microsoft.com/office/powerpoint/2010/main" val="526656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Lorraine Hansberry</a:t>
            </a:r>
          </a:p>
          <a:p>
            <a:endParaRPr lang="en-US" dirty="0"/>
          </a:p>
        </p:txBody>
      </p:sp>
      <p:sp>
        <p:nvSpPr>
          <p:cNvPr id="2" name="Title 1"/>
          <p:cNvSpPr>
            <a:spLocks noGrp="1"/>
          </p:cNvSpPr>
          <p:nvPr>
            <p:ph type="title"/>
          </p:nvPr>
        </p:nvSpPr>
        <p:spPr/>
        <p:txBody>
          <a:bodyPr/>
          <a:lstStyle/>
          <a:p>
            <a:r>
              <a:rPr lang="en-US" dirty="0" smtClean="0"/>
              <a:t>A Raisin in the Sun	</a:t>
            </a:r>
            <a:endParaRPr lang="en-US" dirty="0"/>
          </a:p>
        </p:txBody>
      </p:sp>
    </p:spTree>
    <p:extLst>
      <p:ext uri="{BB962C8B-B14F-4D97-AF65-F5344CB8AC3E}">
        <p14:creationId xmlns:p14="http://schemas.microsoft.com/office/powerpoint/2010/main" val="225183279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indent="0" algn="ctr">
              <a:buNone/>
            </a:pPr>
            <a:r>
              <a:rPr lang="en-US" dirty="0" smtClean="0"/>
              <a:t>What happens to a dream deferred?</a:t>
            </a:r>
          </a:p>
          <a:p>
            <a:pPr marL="0" indent="0" algn="ctr">
              <a:buNone/>
            </a:pPr>
            <a:r>
              <a:rPr lang="en-US" dirty="0" smtClean="0"/>
              <a:t>Does it dry up </a:t>
            </a:r>
          </a:p>
          <a:p>
            <a:pPr marL="0" indent="0" algn="ctr">
              <a:buNone/>
            </a:pPr>
            <a:r>
              <a:rPr lang="en-US" dirty="0" smtClean="0"/>
              <a:t>Like a raisin in the sun?</a:t>
            </a:r>
          </a:p>
          <a:p>
            <a:pPr marL="0" indent="0" algn="ctr">
              <a:buNone/>
            </a:pPr>
            <a:r>
              <a:rPr lang="en-US" dirty="0" smtClean="0"/>
              <a:t>Or fester like a sore—</a:t>
            </a:r>
          </a:p>
          <a:p>
            <a:pPr marL="0" indent="0" algn="ctr">
              <a:buNone/>
            </a:pPr>
            <a:r>
              <a:rPr lang="en-US" dirty="0" smtClean="0"/>
              <a:t>And then run?</a:t>
            </a:r>
          </a:p>
          <a:p>
            <a:pPr marL="0" indent="0" algn="ctr">
              <a:buNone/>
            </a:pPr>
            <a:r>
              <a:rPr lang="en-US" dirty="0" smtClean="0"/>
              <a:t>Does it stink like rotten meat?</a:t>
            </a:r>
          </a:p>
          <a:p>
            <a:pPr marL="0" indent="0" algn="ctr">
              <a:buNone/>
            </a:pPr>
            <a:r>
              <a:rPr lang="en-US" dirty="0" smtClean="0"/>
              <a:t>Or crust and sugar over—</a:t>
            </a:r>
          </a:p>
          <a:p>
            <a:pPr marL="0" indent="0" algn="ctr">
              <a:buNone/>
            </a:pPr>
            <a:r>
              <a:rPr lang="en-US" dirty="0" smtClean="0"/>
              <a:t>Like a syrupy sweet?</a:t>
            </a:r>
          </a:p>
          <a:p>
            <a:pPr marL="0" indent="0" algn="ctr">
              <a:buNone/>
            </a:pPr>
            <a:endParaRPr lang="en-US" dirty="0"/>
          </a:p>
          <a:p>
            <a:pPr marL="0" indent="0" algn="ctr">
              <a:buNone/>
            </a:pPr>
            <a:r>
              <a:rPr lang="en-US" dirty="0" smtClean="0"/>
              <a:t>Maybe it just sags</a:t>
            </a:r>
          </a:p>
          <a:p>
            <a:pPr marL="0" indent="0" algn="ctr">
              <a:buNone/>
            </a:pPr>
            <a:r>
              <a:rPr lang="en-US" dirty="0" smtClean="0"/>
              <a:t>Like a heavy load.</a:t>
            </a:r>
          </a:p>
          <a:p>
            <a:pPr marL="0" indent="0" algn="ctr">
              <a:buNone/>
            </a:pPr>
            <a:endParaRPr lang="en-US" dirty="0"/>
          </a:p>
          <a:p>
            <a:pPr marL="0" indent="0" algn="ctr">
              <a:buNone/>
            </a:pPr>
            <a:r>
              <a:rPr lang="en-US" i="1" dirty="0" smtClean="0"/>
              <a:t>Or does it explode</a:t>
            </a:r>
            <a:r>
              <a:rPr lang="en-US" dirty="0" smtClean="0"/>
              <a:t>?</a:t>
            </a:r>
            <a:endParaRPr lang="en-US" dirty="0"/>
          </a:p>
        </p:txBody>
      </p:sp>
      <p:sp>
        <p:nvSpPr>
          <p:cNvPr id="2" name="Title 1"/>
          <p:cNvSpPr>
            <a:spLocks noGrp="1"/>
          </p:cNvSpPr>
          <p:nvPr>
            <p:ph type="title"/>
          </p:nvPr>
        </p:nvSpPr>
        <p:spPr/>
        <p:txBody>
          <a:bodyPr>
            <a:normAutofit fontScale="90000"/>
          </a:bodyPr>
          <a:lstStyle/>
          <a:p>
            <a:r>
              <a:rPr lang="en-US" sz="3600" dirty="0" smtClean="0"/>
              <a:t>“Dream Deferred”</a:t>
            </a:r>
            <a:r>
              <a:rPr lang="en-US" dirty="0" smtClean="0"/>
              <a:t/>
            </a:r>
            <a:br>
              <a:rPr lang="en-US" dirty="0" smtClean="0"/>
            </a:br>
            <a:r>
              <a:rPr lang="en-US" dirty="0" smtClean="0"/>
              <a:t>Langston Hughes</a:t>
            </a:r>
            <a:endParaRPr lang="en-US" dirty="0"/>
          </a:p>
        </p:txBody>
      </p:sp>
    </p:spTree>
    <p:extLst>
      <p:ext uri="{BB962C8B-B14F-4D97-AF65-F5344CB8AC3E}">
        <p14:creationId xmlns:p14="http://schemas.microsoft.com/office/powerpoint/2010/main" val="16475394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25963"/>
          </a:xfrm>
        </p:spPr>
        <p:txBody>
          <a:bodyPr>
            <a:noAutofit/>
          </a:bodyPr>
          <a:lstStyle/>
          <a:p>
            <a:pPr marL="0" indent="0">
              <a:buNone/>
            </a:pPr>
            <a:r>
              <a:rPr lang="en-US" sz="1300" dirty="0" smtClean="0"/>
              <a:t>	The Younger family, ruled by matriarch Lena Younger (Mama), lives in the South side of Chicago, in a shabby, small apartment some time after WWII.  Walter, a chauffeur, and his wife, Ruth, who does domestic work in a white family’s home, share one bedroom.  Mama, who takes in laundry to earn money, and Beneatha, a student/aspiring doctor share the other.  Travis, Walter and Ruth’s ten year old son, sleeps on the couch in the tiny living room.  </a:t>
            </a:r>
          </a:p>
          <a:p>
            <a:pPr marL="0" indent="0">
              <a:buNone/>
            </a:pPr>
            <a:r>
              <a:rPr lang="en-US" sz="1300" dirty="0" smtClean="0"/>
              <a:t>	Lena’s husband left her a ten thousand dollar life insurance policy when he died, and the family’s conflict begins when they all have different ideas about how to spend the money.  Shattering Walter’s dream of investing in a business, Mama uses a portion of the money as a down payment on a house in a white neighborhood.  The Youngers are black.  Aside from the conflict begun by her choice of neighborhood, all but Walter, who is despondent, drinking, and missing work, the rest of the family is thrilled. </a:t>
            </a:r>
          </a:p>
          <a:p>
            <a:pPr marL="0" indent="0">
              <a:buNone/>
            </a:pPr>
            <a:r>
              <a:rPr lang="en-US" sz="1300" dirty="0" smtClean="0"/>
              <a:t>	Realizing she has to save Walter from self-destruction, Mama gives him </a:t>
            </a:r>
            <a:r>
              <a:rPr lang="en-US" sz="1300" dirty="0"/>
              <a:t> </a:t>
            </a:r>
            <a:r>
              <a:rPr lang="en-US" sz="1300" dirty="0" smtClean="0"/>
              <a:t>half of the remaining money to invest, and elevates him to head of the family.  The rest is to be put in the bank for Beneatha’s education.  Walter gives all the money to an associate, who runs off with it.  The move to the new house seems an impossibility, as does Beneatha’s  education.</a:t>
            </a:r>
          </a:p>
          <a:p>
            <a:pPr marL="0" indent="0">
              <a:buNone/>
            </a:pPr>
            <a:r>
              <a:rPr lang="en-US" sz="1300" dirty="0" smtClean="0"/>
              <a:t>	When Walter invites the future “New Neighbor’s Orientation Committee” leader, Mr. Lindner back to the apartment to accept Lindner’s earlier offer to buy them out at a profit, he changes his mind, and tells Lindner he has “decided to move into our house because my father—my father—he earned it.”</a:t>
            </a:r>
          </a:p>
          <a:p>
            <a:pPr marL="0" indent="0">
              <a:buNone/>
            </a:pPr>
            <a:r>
              <a:rPr lang="en-US" sz="1300" dirty="0"/>
              <a:t>	</a:t>
            </a:r>
            <a:r>
              <a:rPr lang="en-US" sz="1300" dirty="0" smtClean="0"/>
              <a:t>Energized by Walter’s restored pride and leadership, the family makes plans to take on extra work to pay the mortgage, and the play ends with Mama saying goodbye to the apartment , empty now, before she joins the rest of the family as they move to </a:t>
            </a:r>
            <a:r>
              <a:rPr lang="en-US" sz="1300" dirty="0" err="1" smtClean="0"/>
              <a:t>Clybourne</a:t>
            </a:r>
            <a:r>
              <a:rPr lang="en-US" sz="1300" dirty="0" smtClean="0"/>
              <a:t> Park.</a:t>
            </a:r>
          </a:p>
        </p:txBody>
      </p:sp>
      <p:sp>
        <p:nvSpPr>
          <p:cNvPr id="2" name="Title 1"/>
          <p:cNvSpPr>
            <a:spLocks noGrp="1"/>
          </p:cNvSpPr>
          <p:nvPr>
            <p:ph type="title"/>
          </p:nvPr>
        </p:nvSpPr>
        <p:spPr>
          <a:xfrm>
            <a:off x="381000" y="228601"/>
            <a:ext cx="8381260" cy="990600"/>
          </a:xfrm>
        </p:spPr>
        <p:txBody>
          <a:bodyPr>
            <a:normAutofit/>
          </a:bodyPr>
          <a:lstStyle/>
          <a:p>
            <a:r>
              <a:rPr lang="en-US" sz="3600" dirty="0" smtClean="0"/>
              <a:t>Synopsis</a:t>
            </a:r>
            <a:endParaRPr lang="en-US" sz="3600" dirty="0"/>
          </a:p>
        </p:txBody>
      </p:sp>
    </p:spTree>
    <p:extLst>
      <p:ext uri="{BB962C8B-B14F-4D97-AF65-F5344CB8AC3E}">
        <p14:creationId xmlns:p14="http://schemas.microsoft.com/office/powerpoint/2010/main" val="262578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US" sz="5800" b="1" dirty="0" smtClean="0"/>
              <a:t>Employment </a:t>
            </a:r>
            <a:r>
              <a:rPr lang="en-US" sz="5800" b="1" dirty="0"/>
              <a:t>D</a:t>
            </a:r>
            <a:r>
              <a:rPr lang="en-US" sz="5800" b="1" dirty="0" smtClean="0"/>
              <a:t>iscrimination: ”Negro Jobs”</a:t>
            </a:r>
            <a:r>
              <a:rPr lang="en-US" sz="5800" dirty="0" smtClean="0"/>
              <a:t>	</a:t>
            </a:r>
          </a:p>
          <a:p>
            <a:pPr marL="0" indent="0">
              <a:buNone/>
            </a:pPr>
            <a:endParaRPr lang="en-US" sz="4500" dirty="0" smtClean="0"/>
          </a:p>
          <a:p>
            <a:pPr marL="0" indent="0">
              <a:buNone/>
            </a:pPr>
            <a:r>
              <a:rPr lang="en-US" sz="4500" dirty="0" smtClean="0"/>
              <a:t>“WALTER … Mama, a job?  I open and close car doors all day long.  I drive a man around in his limousine and I say ‘Yes, sir; no, sir; very good, sir; shall I take the Drive, sir?’  Mama, that </a:t>
            </a:r>
            <a:r>
              <a:rPr lang="en-US" sz="4500" dirty="0" err="1" smtClean="0"/>
              <a:t>ain’t</a:t>
            </a:r>
            <a:r>
              <a:rPr lang="en-US" sz="4500" dirty="0" smtClean="0"/>
              <a:t> no kind of job…that </a:t>
            </a:r>
            <a:r>
              <a:rPr lang="en-US" sz="4500" dirty="0" err="1" smtClean="0"/>
              <a:t>ain’t</a:t>
            </a:r>
            <a:r>
              <a:rPr lang="en-US" sz="4500" dirty="0" smtClean="0"/>
              <a:t> nothing at all” (Act I scene 2).</a:t>
            </a:r>
          </a:p>
          <a:p>
            <a:pPr marL="0" indent="0">
              <a:buNone/>
            </a:pPr>
            <a:r>
              <a:rPr lang="en-US" sz="4500" dirty="0"/>
              <a:t>	</a:t>
            </a:r>
            <a:endParaRPr lang="en-US" sz="4500" dirty="0" smtClean="0"/>
          </a:p>
          <a:p>
            <a:pPr marL="0" indent="0">
              <a:buNone/>
            </a:pPr>
            <a:r>
              <a:rPr lang="en-US" sz="4500" dirty="0" smtClean="0"/>
              <a:t>“WALTER  I mean—I have worked as a chauffeur most of my life—and my wife here, she does domestic work in people’s kitchens.  So does my mother” (Act 3).</a:t>
            </a:r>
          </a:p>
          <a:p>
            <a:pPr marL="0" indent="0">
              <a:buNone/>
            </a:pPr>
            <a:endParaRPr lang="en-US" dirty="0" smtClean="0"/>
          </a:p>
          <a:p>
            <a:pPr marL="0" indent="0">
              <a:buNone/>
            </a:pPr>
            <a:r>
              <a:rPr lang="en-US" dirty="0"/>
              <a:t>	</a:t>
            </a:r>
          </a:p>
          <a:p>
            <a:pPr marL="0" indent="0">
              <a:buNone/>
            </a:pPr>
            <a:r>
              <a:rPr lang="en-US" dirty="0" smtClean="0"/>
              <a:t>	</a:t>
            </a:r>
            <a:endParaRPr lang="en-US" dirty="0"/>
          </a:p>
          <a:p>
            <a:endParaRPr lang="en-US" dirty="0"/>
          </a:p>
        </p:txBody>
      </p:sp>
      <p:sp>
        <p:nvSpPr>
          <p:cNvPr id="2" name="Title 1"/>
          <p:cNvSpPr>
            <a:spLocks noGrp="1"/>
          </p:cNvSpPr>
          <p:nvPr>
            <p:ph type="title"/>
          </p:nvPr>
        </p:nvSpPr>
        <p:spPr/>
        <p:txBody>
          <a:bodyPr>
            <a:normAutofit/>
          </a:bodyPr>
          <a:lstStyle/>
          <a:p>
            <a:r>
              <a:rPr lang="en-US" sz="4000" dirty="0" smtClean="0"/>
              <a:t>Theme</a:t>
            </a:r>
            <a:endParaRPr lang="en-US" sz="4000" dirty="0"/>
          </a:p>
        </p:txBody>
      </p:sp>
    </p:spTree>
    <p:extLst>
      <p:ext uri="{BB962C8B-B14F-4D97-AF65-F5344CB8AC3E}">
        <p14:creationId xmlns:p14="http://schemas.microsoft.com/office/powerpoint/2010/main" val="29880623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Grid.thmx</Template>
  <TotalTime>1921</TotalTime>
  <Words>964</Words>
  <Application>Microsoft Macintosh PowerPoint</Application>
  <PresentationFormat>On-screen Show (4:3)</PresentationFormat>
  <Paragraphs>108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Grid</vt:lpstr>
      <vt:lpstr>Do You Teach Reading?</vt:lpstr>
      <vt:lpstr>Active Reading Strategies</vt:lpstr>
      <vt:lpstr>Active Reading Strategies</vt:lpstr>
      <vt:lpstr>Active Reading Strategies</vt:lpstr>
      <vt:lpstr>Active Reading Strategies</vt:lpstr>
      <vt:lpstr>A Raisin in the Sun </vt:lpstr>
      <vt:lpstr>“Dream Deferred” Langston Hughes</vt:lpstr>
      <vt:lpstr>Synopsis</vt:lpstr>
      <vt:lpstr>Theme</vt:lpstr>
      <vt:lpstr>Theme</vt:lpstr>
      <vt:lpstr>Theme</vt:lpstr>
      <vt:lpstr>Theme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Raisin in the Sun</dc:title>
  <dc:creator>4B - Office</dc:creator>
  <cp:lastModifiedBy>Mary Hutchinson</cp:lastModifiedBy>
  <cp:revision>25</cp:revision>
  <cp:lastPrinted>2015-01-02T23:35:32Z</cp:lastPrinted>
  <dcterms:created xsi:type="dcterms:W3CDTF">2015-01-02T23:02:37Z</dcterms:created>
  <dcterms:modified xsi:type="dcterms:W3CDTF">2015-01-21T20:11:34Z</dcterms:modified>
</cp:coreProperties>
</file>