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February 9,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Encounter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The Confluence of Two Migrations</a:t>
            </a:r>
          </a:p>
          <a:p>
            <a:pPr algn="ctr"/>
            <a:r>
              <a:rPr lang="en-US" dirty="0" smtClean="0"/>
              <a:t>1915-1935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468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91112"/>
            <a:ext cx="7772400" cy="131358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1915: Events leading to </a:t>
            </a:r>
            <a:r>
              <a:rPr lang="en-US" dirty="0"/>
              <a:t>the </a:t>
            </a:r>
            <a:r>
              <a:rPr lang="en-US" dirty="0" smtClean="0"/>
              <a:t>Encounter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1600" dirty="0"/>
              <a:t>http://www.georgiaencyclopedia.org/articles/history-archaeology/leo-frank-case</a:t>
            </a:r>
          </a:p>
        </p:txBody>
      </p:sp>
      <p:pic>
        <p:nvPicPr>
          <p:cNvPr id="5" name="Content Placeholder 4" descr="m-9402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67" b="-20667"/>
          <a:stretch>
            <a:fillRect/>
          </a:stretch>
        </p:blipFill>
        <p:spPr>
          <a:xfrm>
            <a:off x="685800" y="2171090"/>
            <a:ext cx="3657600" cy="3877056"/>
          </a:xfrm>
        </p:spPr>
      </p:pic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2364450"/>
            <a:ext cx="3657600" cy="3524782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Great Migration</a:t>
            </a:r>
          </a:p>
          <a:p>
            <a:r>
              <a:rPr lang="en-US" dirty="0" smtClean="0"/>
              <a:t>Booker T. Washington</a:t>
            </a:r>
          </a:p>
          <a:p>
            <a:r>
              <a:rPr lang="en-US" dirty="0" smtClean="0"/>
              <a:t>Birth of a Nation</a:t>
            </a:r>
          </a:p>
          <a:p>
            <a:r>
              <a:rPr lang="en-US" dirty="0" smtClean="0"/>
              <a:t>Guinn V. United States</a:t>
            </a:r>
          </a:p>
          <a:p>
            <a:r>
              <a:rPr lang="en-US" dirty="0" smtClean="0"/>
              <a:t>Lynching of Leo 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80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would Jewish American leaders be so interested in the plight of African Americans by the early </a:t>
            </a:r>
            <a:r>
              <a:rPr lang="en-US" dirty="0" smtClean="0"/>
              <a:t>20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/>
              <a:t>century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did Jews go about attempting to create a fellowship with blacks in the first decades of the 20</a:t>
            </a:r>
            <a:r>
              <a:rPr lang="en-US" baseline="30000" dirty="0"/>
              <a:t>th</a:t>
            </a:r>
            <a:r>
              <a:rPr lang="en-US" dirty="0"/>
              <a:t> </a:t>
            </a:r>
            <a:r>
              <a:rPr lang="en-US" dirty="0" smtClean="0"/>
              <a:t>century</a:t>
            </a:r>
            <a:r>
              <a:rPr lang="en-US" dirty="0"/>
              <a:t>? (Press, politics, culture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Why </a:t>
            </a:r>
            <a:r>
              <a:rPr lang="en-US" dirty="0"/>
              <a:t>did Jews link their fate with blacks who were relegated an inferior role in the economic, political and </a:t>
            </a:r>
            <a:r>
              <a:rPr lang="en-US" dirty="0" smtClean="0"/>
              <a:t>social </a:t>
            </a:r>
            <a:r>
              <a:rPr lang="en-US" dirty="0"/>
              <a:t>life of the U.S.?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1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Jewish goals</a:t>
            </a:r>
          </a:p>
          <a:p>
            <a:r>
              <a:rPr lang="en-US" dirty="0" smtClean="0"/>
              <a:t>Acculturation</a:t>
            </a:r>
          </a:p>
          <a:p>
            <a:r>
              <a:rPr lang="en-US" dirty="0" smtClean="0"/>
              <a:t>Similar problems</a:t>
            </a:r>
          </a:p>
          <a:p>
            <a:r>
              <a:rPr lang="en-US" dirty="0" smtClean="0"/>
              <a:t>America must live up to its creed</a:t>
            </a:r>
          </a:p>
          <a:p>
            <a:r>
              <a:rPr lang="en-US" dirty="0" smtClean="0"/>
              <a:t>Suffering</a:t>
            </a:r>
          </a:p>
          <a:p>
            <a:r>
              <a:rPr lang="en-US" dirty="0" smtClean="0"/>
              <a:t>Emotional and </a:t>
            </a:r>
            <a:r>
              <a:rPr lang="en-US" dirty="0"/>
              <a:t>p</a:t>
            </a:r>
            <a:r>
              <a:rPr lang="en-US" dirty="0" smtClean="0"/>
              <a:t>sychological bond</a:t>
            </a:r>
          </a:p>
          <a:p>
            <a:r>
              <a:rPr lang="en-US" dirty="0" smtClean="0"/>
              <a:t>Understanding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37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the Encounter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5864285"/>
            <a:ext cx="3657600" cy="752635"/>
          </a:xfrm>
        </p:spPr>
        <p:txBody>
          <a:bodyPr>
            <a:normAutofit/>
          </a:bodyPr>
          <a:lstStyle/>
          <a:p>
            <a:r>
              <a:rPr lang="en-US" dirty="0"/>
              <a:t>http://observer.com/2015/04/the-jewish-daily-forward-is-assimilating</a:t>
            </a:r>
            <a:r>
              <a:rPr lang="en-US" dirty="0" smtClean="0"/>
              <a:t>/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Yiddish Press</a:t>
            </a:r>
            <a:endParaRPr lang="en-US" sz="3200" dirty="0"/>
          </a:p>
        </p:txBody>
      </p:sp>
      <p:pic>
        <p:nvPicPr>
          <p:cNvPr id="9" name="Content Placeholder 8" descr="forward1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16" r="4016"/>
          <a:stretch>
            <a:fillRect/>
          </a:stretch>
        </p:blipFill>
        <p:spPr/>
      </p:pic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Blacks as Victims</a:t>
            </a:r>
          </a:p>
          <a:p>
            <a:r>
              <a:rPr lang="en-US" dirty="0" smtClean="0"/>
              <a:t>Black Achievements</a:t>
            </a:r>
          </a:p>
          <a:p>
            <a:r>
              <a:rPr lang="en-US" dirty="0" smtClean="0"/>
              <a:t>Protests</a:t>
            </a:r>
          </a:p>
          <a:p>
            <a:r>
              <a:rPr lang="en-US" dirty="0" smtClean="0"/>
              <a:t>Injustice</a:t>
            </a:r>
          </a:p>
          <a:p>
            <a:r>
              <a:rPr lang="en-US" dirty="0" smtClean="0"/>
              <a:t>A Relationship</a:t>
            </a:r>
          </a:p>
          <a:p>
            <a:r>
              <a:rPr lang="en-US" dirty="0" smtClean="0"/>
              <a:t>Historic Parallels</a:t>
            </a:r>
          </a:p>
          <a:p>
            <a:r>
              <a:rPr lang="en-US" dirty="0" smtClean="0"/>
              <a:t>Racism</a:t>
            </a:r>
          </a:p>
          <a:p>
            <a:r>
              <a:rPr lang="en-US" dirty="0" smtClean="0"/>
              <a:t>Black Culture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278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 of the Encounter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Jews in the Black Civil Rights Movement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4438932"/>
          </a:xfrm>
        </p:spPr>
        <p:txBody>
          <a:bodyPr>
            <a:normAutofit/>
          </a:bodyPr>
          <a:lstStyle/>
          <a:p>
            <a:r>
              <a:rPr lang="en-US" dirty="0"/>
              <a:t>https://www.loc.gov/item/95517117/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“The Call”</a:t>
            </a:r>
          </a:p>
          <a:p>
            <a:r>
              <a:rPr lang="en-US" dirty="0" smtClean="0"/>
              <a:t>Funding the NAACP</a:t>
            </a:r>
          </a:p>
          <a:p>
            <a:r>
              <a:rPr lang="en-US" dirty="0" smtClean="0"/>
              <a:t>NAACP Legal Effort</a:t>
            </a:r>
          </a:p>
          <a:p>
            <a:r>
              <a:rPr lang="en-US" dirty="0" smtClean="0"/>
              <a:t>Political Action</a:t>
            </a:r>
          </a:p>
          <a:p>
            <a:r>
              <a:rPr lang="en-US" dirty="0" smtClean="0"/>
              <a:t>The Urban League</a:t>
            </a:r>
          </a:p>
          <a:p>
            <a:r>
              <a:rPr lang="en-US" dirty="0" smtClean="0"/>
              <a:t>Aid to Black Unions</a:t>
            </a:r>
            <a:endParaRPr lang="en-US" dirty="0"/>
          </a:p>
        </p:txBody>
      </p:sp>
      <p:pic>
        <p:nvPicPr>
          <p:cNvPr id="7" name="Content Placeholder 6" descr="09705v.jpg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925" b="-6925"/>
          <a:stretch>
            <a:fillRect/>
          </a:stretch>
        </p:blipFill>
        <p:spPr>
          <a:xfrm>
            <a:off x="4800600" y="1919395"/>
            <a:ext cx="3657600" cy="3200400"/>
          </a:xfrm>
        </p:spPr>
      </p:pic>
    </p:spTree>
    <p:extLst>
      <p:ext uri="{BB962C8B-B14F-4D97-AF65-F5344CB8AC3E}">
        <p14:creationId xmlns:p14="http://schemas.microsoft.com/office/powerpoint/2010/main" val="3504706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of The Encounter: Anthropology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5410199"/>
            <a:ext cx="3657600" cy="861763"/>
          </a:xfrm>
        </p:spPr>
        <p:txBody>
          <a:bodyPr>
            <a:normAutofit/>
          </a:bodyPr>
          <a:lstStyle/>
          <a:p>
            <a:r>
              <a:rPr lang="en-US" dirty="0"/>
              <a:t>http://quotesgram.com/franz-boas-quotes/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450165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7" name="Content Placeholder 6" descr="franz-boas-quote-the-existence-of-any-pure-race-with-special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429" r="-21429"/>
          <a:stretch>
            <a:fillRect/>
          </a:stretch>
        </p:blipFill>
        <p:spPr>
          <a:xfrm>
            <a:off x="685800" y="1896201"/>
            <a:ext cx="3657600" cy="3200400"/>
          </a:xfrm>
        </p:spPr>
      </p:pic>
      <p:pic>
        <p:nvPicPr>
          <p:cNvPr id="8" name="Content Placeholder 7" descr="franzboas.jp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76" r="-29676"/>
          <a:stretch>
            <a:fillRect/>
          </a:stretch>
        </p:blipFill>
        <p:spPr>
          <a:xfrm>
            <a:off x="4800600" y="1896201"/>
            <a:ext cx="3657600" cy="3200400"/>
          </a:xfrm>
        </p:spPr>
      </p:pic>
    </p:spTree>
    <p:extLst>
      <p:ext uri="{BB962C8B-B14F-4D97-AF65-F5344CB8AC3E}">
        <p14:creationId xmlns:p14="http://schemas.microsoft.com/office/powerpoint/2010/main" val="3165242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of the Encounter: Philanthropy</a:t>
            </a:r>
            <a:endParaRPr lang="en-US" dirty="0"/>
          </a:p>
        </p:txBody>
      </p:sp>
      <p:pic>
        <p:nvPicPr>
          <p:cNvPr id="8" name="Content Placeholder 7" descr="630-Julius_Rosenwald_and_Booker_T_Washington_quot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675" r="-166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592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Evidence of the Encounter: Music!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4501652"/>
          </a:xfrm>
        </p:spPr>
        <p:txBody>
          <a:bodyPr>
            <a:normAutofit/>
          </a:bodyPr>
          <a:lstStyle/>
          <a:p>
            <a:r>
              <a:rPr lang="en-US" dirty="0"/>
              <a:t>http://faujsa.fau.edu/blog/tag/irving-berlin/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4501652"/>
          </a:xfrm>
        </p:spPr>
        <p:txBody>
          <a:bodyPr>
            <a:normAutofit/>
          </a:bodyPr>
          <a:lstStyle/>
          <a:p>
            <a:r>
              <a:rPr lang="en-US" dirty="0"/>
              <a:t>https://www.youtube.com/watch?v=S4xODDsTpCw</a:t>
            </a:r>
          </a:p>
        </p:txBody>
      </p:sp>
      <p:pic>
        <p:nvPicPr>
          <p:cNvPr id="7" name="Content Placeholder 6" descr="Irving-Berlin-Songs.jpg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6" b="-1336"/>
          <a:stretch>
            <a:fillRect/>
          </a:stretch>
        </p:blipFill>
        <p:spPr/>
      </p:pic>
      <p:pic>
        <p:nvPicPr>
          <p:cNvPr id="8" name="Content Placeholder 7" descr="maxresdefault.jpg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778" b="-27778"/>
          <a:stretch>
            <a:fillRect/>
          </a:stretch>
        </p:blipFill>
        <p:spPr>
          <a:xfrm>
            <a:off x="4800600" y="2174875"/>
            <a:ext cx="3657600" cy="3235325"/>
          </a:xfrm>
        </p:spPr>
      </p:pic>
    </p:spTree>
    <p:extLst>
      <p:ext uri="{BB962C8B-B14F-4D97-AF65-F5344CB8AC3E}">
        <p14:creationId xmlns:p14="http://schemas.microsoft.com/office/powerpoint/2010/main" val="408868755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70</TotalTime>
  <Words>271</Words>
  <Application>Microsoft Macintosh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Urban Pop</vt:lpstr>
      <vt:lpstr>Encounter</vt:lpstr>
      <vt:lpstr>1915: Events leading to the Encounter  http://www.georgiaencyclopedia.org/articles/history-archaeology/leo-frank-case</vt:lpstr>
      <vt:lpstr>Consider:</vt:lpstr>
      <vt:lpstr>Major Themes</vt:lpstr>
      <vt:lpstr>Evidence of the Encounter</vt:lpstr>
      <vt:lpstr>Evidence of the Encounter</vt:lpstr>
      <vt:lpstr>Evidence of The Encounter: Anthropology</vt:lpstr>
      <vt:lpstr>Evidence of the Encounter: Philanthropy</vt:lpstr>
      <vt:lpstr>Evidence of the Encounter: Music!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Encounter</dc:title>
  <dc:creator>Mary Hutchinson</dc:creator>
  <cp:lastModifiedBy>Mary Hutchinson</cp:lastModifiedBy>
  <cp:revision>5</cp:revision>
  <dcterms:created xsi:type="dcterms:W3CDTF">2016-01-26T15:07:00Z</dcterms:created>
  <dcterms:modified xsi:type="dcterms:W3CDTF">2016-02-10T05:21:04Z</dcterms:modified>
</cp:coreProperties>
</file>