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3" r:id="rId3"/>
    <p:sldId id="325" r:id="rId4"/>
    <p:sldId id="326" r:id="rId5"/>
    <p:sldId id="257" r:id="rId6"/>
    <p:sldId id="258" r:id="rId7"/>
    <p:sldId id="259" r:id="rId8"/>
    <p:sldId id="260" r:id="rId9"/>
    <p:sldId id="262" r:id="rId10"/>
    <p:sldId id="263" r:id="rId11"/>
    <p:sldId id="320" r:id="rId12"/>
    <p:sldId id="264" r:id="rId13"/>
    <p:sldId id="265" r:id="rId14"/>
    <p:sldId id="266" r:id="rId15"/>
    <p:sldId id="267" r:id="rId16"/>
    <p:sldId id="298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21" r:id="rId33"/>
    <p:sldId id="283" r:id="rId34"/>
    <p:sldId id="285" r:id="rId35"/>
    <p:sldId id="286" r:id="rId36"/>
    <p:sldId id="289" r:id="rId37"/>
    <p:sldId id="288" r:id="rId38"/>
    <p:sldId id="287" r:id="rId39"/>
    <p:sldId id="291" r:id="rId40"/>
    <p:sldId id="294" r:id="rId41"/>
    <p:sldId id="297" r:id="rId42"/>
    <p:sldId id="293" r:id="rId43"/>
    <p:sldId id="295" r:id="rId44"/>
    <p:sldId id="296" r:id="rId45"/>
    <p:sldId id="302" r:id="rId46"/>
    <p:sldId id="301" r:id="rId47"/>
    <p:sldId id="300" r:id="rId48"/>
    <p:sldId id="299" r:id="rId49"/>
    <p:sldId id="303" r:id="rId50"/>
    <p:sldId id="304" r:id="rId51"/>
    <p:sldId id="305" r:id="rId52"/>
    <p:sldId id="306" r:id="rId53"/>
    <p:sldId id="309" r:id="rId54"/>
    <p:sldId id="322" r:id="rId55"/>
    <p:sldId id="308" r:id="rId56"/>
    <p:sldId id="307" r:id="rId57"/>
    <p:sldId id="310" r:id="rId58"/>
    <p:sldId id="311" r:id="rId59"/>
    <p:sldId id="312" r:id="rId60"/>
    <p:sldId id="313" r:id="rId61"/>
    <p:sldId id="317" r:id="rId62"/>
    <p:sldId id="314" r:id="rId63"/>
    <p:sldId id="315" r:id="rId64"/>
    <p:sldId id="318" r:id="rId65"/>
    <p:sldId id="319" r:id="rId6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2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1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2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6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1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8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1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4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4426-7D58-DD41-98BD-8272E8EBF572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6FDC-BBBE-AA40-B306-11A24E1B5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hillipscollection.org/research/american_art/artwork/Lawrence-Migration_Panel_01+.htm" TargetMode="External"/><Relationship Id="rId3" Type="http://schemas.openxmlformats.org/officeDocument/2006/relationships/hyperlink" Target="http://www.moma.org/interactives/exhibitions/2015/onewayticket/panel/1/intr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Jacob Lawrence:</a:t>
            </a:r>
            <a:br>
              <a:rPr lang="en-US" dirty="0" smtClean="0"/>
            </a:br>
            <a:r>
              <a:rPr lang="en-US" dirty="0" smtClean="0"/>
              <a:t>The Migration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23" y="3886199"/>
            <a:ext cx="8431528" cy="23903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Odd numbered pictures from The </a:t>
            </a:r>
            <a:r>
              <a:rPr lang="en-US" dirty="0"/>
              <a:t>Philips Collection </a:t>
            </a:r>
            <a:r>
              <a:rPr lang="en-US" dirty="0">
                <a:hlinkClick r:id="rId2"/>
              </a:rPr>
              <a:t>http://www.phillipscollection.org/research/american_art/artwork/Lawrence-Migration_Panel_01+.</a:t>
            </a:r>
            <a:r>
              <a:rPr lang="en-US" dirty="0" smtClean="0">
                <a:hlinkClick r:id="rId2"/>
              </a:rPr>
              <a:t>htm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Even numbered  pictures from The Museum of Modern Art</a:t>
            </a:r>
          </a:p>
          <a:p>
            <a:r>
              <a:rPr lang="en-US" dirty="0">
                <a:hlinkClick r:id="rId3"/>
              </a:rPr>
              <a:t>http://www.moma.org/interactives/exhibitions/2015/onewayticket/panel/1/</a:t>
            </a:r>
            <a:r>
              <a:rPr lang="en-US" dirty="0" smtClean="0">
                <a:hlinkClick r:id="rId3"/>
              </a:rPr>
              <a:t>intro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3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6. The trains were crowded with migrants.</a:t>
            </a:r>
            <a:endParaRPr lang="en-US" sz="2000" dirty="0"/>
          </a:p>
        </p:txBody>
      </p:sp>
      <p:pic>
        <p:nvPicPr>
          <p:cNvPr id="5" name="Content Placeholder 4" descr="06-690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24" r="-84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122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7. The migrant, whose life had been rural and nurtured by the earth, was now moving to urban life dependent on industrial machinery.</a:t>
            </a:r>
            <a:endParaRPr lang="en-US" sz="2000" dirty="0"/>
          </a:p>
        </p:txBody>
      </p:sp>
      <p:pic>
        <p:nvPicPr>
          <p:cNvPr id="6" name="Content Placeholder 5" descr="Lawrence-Migration_Panel_07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62" r="-86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5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8. Some left because of promises of work in the North.  Others left because their farms had been devastated by floods.</a:t>
            </a:r>
            <a:endParaRPr lang="en-US" sz="2000" dirty="0"/>
          </a:p>
        </p:txBody>
      </p:sp>
      <p:pic>
        <p:nvPicPr>
          <p:cNvPr id="7" name="Content Placeholder 6" descr="08-687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13" r="-85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75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9. They left because the boll weevil had ravaged the cotton crop.</a:t>
            </a:r>
            <a:endParaRPr lang="en-US" sz="2000" dirty="0"/>
          </a:p>
        </p:txBody>
      </p:sp>
      <p:pic>
        <p:nvPicPr>
          <p:cNvPr id="5" name="Content Placeholder 4" descr="Lawrence-Migration_Panel_09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68" r="-86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202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10. They were very poor.</a:t>
            </a:r>
            <a:endParaRPr lang="en-US" sz="2000" dirty="0"/>
          </a:p>
        </p:txBody>
      </p:sp>
      <p:pic>
        <p:nvPicPr>
          <p:cNvPr id="5" name="Content Placeholder 4" descr="10-1024x6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 b="8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355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11. Food had doubled in price because of the war.</a:t>
            </a:r>
            <a:endParaRPr lang="en-US" sz="2000" dirty="0"/>
          </a:p>
        </p:txBody>
      </p:sp>
      <p:pic>
        <p:nvPicPr>
          <p:cNvPr id="5" name="Content Placeholder 4" descr="Lawrence-Migration_Panel_11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51" r="-88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63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12. The railroad stations were at times so crowded with people leaving that special guards had to be called to keep order.</a:t>
            </a:r>
            <a:endParaRPr lang="en-US" sz="2000" dirty="0"/>
          </a:p>
        </p:txBody>
      </p:sp>
      <p:pic>
        <p:nvPicPr>
          <p:cNvPr id="7" name="Content Placeholder 6" descr="12-1024x6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0" r="-10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057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13. The crops were left to dry and rot. There was no one to tend them.</a:t>
            </a:r>
            <a:endParaRPr lang="en-US" sz="2000" dirty="0"/>
          </a:p>
        </p:txBody>
      </p:sp>
      <p:pic>
        <p:nvPicPr>
          <p:cNvPr id="5" name="Content Placeholder 4" descr="Lawrence-Migration_Panel_13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4" r="-10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345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14. For African Americans there was no justice in the southern courts.</a:t>
            </a:r>
            <a:endParaRPr lang="en-US" sz="2000" dirty="0"/>
          </a:p>
        </p:txBody>
      </p:sp>
      <p:pic>
        <p:nvPicPr>
          <p:cNvPr id="5" name="Content Placeholder 4" descr="14-682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06" r="-86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06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15. There were lynchings.</a:t>
            </a:r>
            <a:endParaRPr lang="en-US" sz="2000" dirty="0"/>
          </a:p>
        </p:txBody>
      </p:sp>
      <p:pic>
        <p:nvPicPr>
          <p:cNvPr id="5" name="Content Placeholder 4" descr="Lawrence-Migration_Panel_15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2" r="-10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796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Major Themes of Migration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Statistics</a:t>
            </a:r>
          </a:p>
          <a:p>
            <a:r>
              <a:rPr lang="en-US" dirty="0" smtClean="0"/>
              <a:t>Push Factors</a:t>
            </a:r>
          </a:p>
          <a:p>
            <a:r>
              <a:rPr lang="en-US" dirty="0" smtClean="0"/>
              <a:t>Pull Factors</a:t>
            </a:r>
          </a:p>
          <a:p>
            <a:r>
              <a:rPr lang="en-US" dirty="0" smtClean="0"/>
              <a:t>Journey</a:t>
            </a:r>
          </a:p>
          <a:p>
            <a:r>
              <a:rPr lang="en-US" dirty="0" smtClean="0"/>
              <a:t>Chain Migration</a:t>
            </a:r>
          </a:p>
          <a:p>
            <a:r>
              <a:rPr lang="en-US" dirty="0" smtClean="0"/>
              <a:t>Settlement</a:t>
            </a:r>
          </a:p>
          <a:p>
            <a:r>
              <a:rPr lang="en-US" dirty="0" smtClean="0"/>
              <a:t>Work and Mobility</a:t>
            </a:r>
          </a:p>
          <a:p>
            <a:r>
              <a:rPr lang="en-US" dirty="0" smtClean="0"/>
              <a:t>Reception/Reaction</a:t>
            </a:r>
          </a:p>
          <a:p>
            <a:r>
              <a:rPr lang="en-US" dirty="0" smtClean="0"/>
              <a:t>Adjustment, Assistance, Assimilation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2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16. After a lynching the migration quickened.</a:t>
            </a:r>
            <a:endParaRPr lang="en-US" sz="2000" dirty="0"/>
          </a:p>
        </p:txBody>
      </p:sp>
      <p:pic>
        <p:nvPicPr>
          <p:cNvPr id="5" name="Content Placeholder 4" descr="16-688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16" r="-85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686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17. Tenant farmers received harsh treatment at the hands of planters.</a:t>
            </a:r>
            <a:endParaRPr lang="en-US" sz="2000" dirty="0"/>
          </a:p>
        </p:txBody>
      </p:sp>
      <p:pic>
        <p:nvPicPr>
          <p:cNvPr id="5" name="Content Placeholder 4" descr="Lawrence-Migration_Panel_17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173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18. The migration gained in momentum.</a:t>
            </a:r>
            <a:endParaRPr lang="en-US" sz="2000" dirty="0"/>
          </a:p>
        </p:txBody>
      </p:sp>
      <p:pic>
        <p:nvPicPr>
          <p:cNvPr id="5" name="Content Placeholder 4" descr="18-686x1024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11" r="-85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19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19. There had always been discrimination.</a:t>
            </a:r>
            <a:endParaRPr lang="en-US" sz="2000" dirty="0"/>
          </a:p>
        </p:txBody>
      </p:sp>
      <p:pic>
        <p:nvPicPr>
          <p:cNvPr id="5" name="Content Placeholder 4" descr="Lawrence-Migration_Panel_19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276" r="-86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046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20. In many of the communities the Black press was read with great interest.  It encouraged the movement.</a:t>
            </a:r>
            <a:endParaRPr lang="en-US" sz="2000" dirty="0"/>
          </a:p>
        </p:txBody>
      </p:sp>
      <p:pic>
        <p:nvPicPr>
          <p:cNvPr id="5" name="Content Placeholder 4" descr="20-683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07" r="-86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252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21. Families arrived at the station very early. They did not wish to miss their trains north.</a:t>
            </a:r>
            <a:endParaRPr lang="en-US" sz="2000" dirty="0"/>
          </a:p>
        </p:txBody>
      </p:sp>
      <p:pic>
        <p:nvPicPr>
          <p:cNvPr id="5" name="Content Placeholder 4" descr="Lawrence-Migration_Panel_21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" b="8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279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22. Migrants left. They did not feel safe. It was not wise to be found on the streets late at night. They were arrested on the slightest provocation.</a:t>
            </a:r>
            <a:endParaRPr lang="en-US" sz="2000" dirty="0"/>
          </a:p>
        </p:txBody>
      </p:sp>
      <p:pic>
        <p:nvPicPr>
          <p:cNvPr id="5" name="Content Placeholder 4" descr="22-1024x6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2" r="-10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302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23. The migration spread. </a:t>
            </a:r>
            <a:endParaRPr lang="en-US" sz="2000" dirty="0"/>
          </a:p>
        </p:txBody>
      </p:sp>
      <p:pic>
        <p:nvPicPr>
          <p:cNvPr id="5" name="Content Placeholder 4" descr="Lawrence-Migration_Panel_23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8" r="-11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686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24. Their children were forced to work in the fields. They could not go to school.</a:t>
            </a:r>
            <a:endParaRPr lang="en-US" sz="2000" dirty="0"/>
          </a:p>
        </p:txBody>
      </p:sp>
      <p:pic>
        <p:nvPicPr>
          <p:cNvPr id="5" name="Content Placeholder 4" descr="24-1024x6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5" r="-10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695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25. They left their homes. Soon some communities were left almost empty.</a:t>
            </a:r>
            <a:endParaRPr lang="en-US" sz="2000" dirty="0"/>
          </a:p>
        </p:txBody>
      </p:sp>
      <p:pic>
        <p:nvPicPr>
          <p:cNvPr id="5" name="Content Placeholder 4" descr="Lawrence-Migration_Panel_25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50" r="-88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907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Jacob Lawrence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sz="3600" i="1" dirty="0" smtClean="0">
                <a:solidFill>
                  <a:srgbClr val="FF6600"/>
                </a:solidFill>
              </a:rPr>
              <a:t>The Migration of the Negro </a:t>
            </a:r>
            <a:r>
              <a:rPr lang="en-US" sz="3600" dirty="0" smtClean="0">
                <a:solidFill>
                  <a:srgbClr val="FF6600"/>
                </a:solidFill>
              </a:rPr>
              <a:t>(Series) 1940-1941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5a52278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63" r="-2016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Family to Harlem in 1930</a:t>
            </a:r>
          </a:p>
          <a:p>
            <a:r>
              <a:rPr lang="en-US" dirty="0"/>
              <a:t>Inspired by </a:t>
            </a:r>
            <a:r>
              <a:rPr lang="en-US" dirty="0" smtClean="0"/>
              <a:t>black nationalist August </a:t>
            </a:r>
            <a:r>
              <a:rPr lang="en-US" dirty="0"/>
              <a:t>Savage, artists and writers at Harlem Community Art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Painted multi-panel narratives </a:t>
            </a:r>
          </a:p>
          <a:p>
            <a:r>
              <a:rPr lang="en-US" dirty="0" smtClean="0"/>
              <a:t>WPA- FAP and Ella Baker, Adult Education</a:t>
            </a:r>
          </a:p>
          <a:p>
            <a:r>
              <a:rPr lang="en-US" dirty="0" smtClean="0"/>
              <a:t>Interest in the community, Black history</a:t>
            </a:r>
          </a:p>
          <a:p>
            <a:r>
              <a:rPr lang="en-US" dirty="0" smtClean="0"/>
              <a:t>Wins a “genius grant” from the Julius Rosenwald  Fund</a:t>
            </a:r>
          </a:p>
          <a:p>
            <a:r>
              <a:rPr lang="en-US" dirty="0" smtClean="0"/>
              <a:t>Read books, journals,  and documents at the NYPL 135</a:t>
            </a:r>
            <a:r>
              <a:rPr lang="en-US" baseline="30000" dirty="0" smtClean="0"/>
              <a:t>th</a:t>
            </a:r>
            <a:r>
              <a:rPr lang="en-US" dirty="0" smtClean="0"/>
              <a:t> St. branch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3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26. And people all over the South continued to discuss this great movement.</a:t>
            </a:r>
            <a:endParaRPr lang="en-US" sz="2000" dirty="0"/>
          </a:p>
        </p:txBody>
      </p:sp>
      <p:pic>
        <p:nvPicPr>
          <p:cNvPr id="5" name="Content Placeholder 4" descr="26-689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20" r="-85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279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27. Many men stayed behind until they could take their families north with them.</a:t>
            </a:r>
            <a:endParaRPr lang="en-US" sz="2000" dirty="0"/>
          </a:p>
        </p:txBody>
      </p:sp>
      <p:pic>
        <p:nvPicPr>
          <p:cNvPr id="5" name="Content Placeholder 4" descr="Lawrence-Migration_Panel_27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8" r="-10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044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28. The labor agent sent south by northern industry was a familiar presence in the Black communities.</a:t>
            </a:r>
            <a:endParaRPr lang="en-US" sz="2000" dirty="0"/>
          </a:p>
        </p:txBody>
      </p:sp>
      <p:pic>
        <p:nvPicPr>
          <p:cNvPr id="4" name="Content Placeholder 3" descr="28-691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29" r="-84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140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29. The labor agent recruited unsuspecting laborers as strike breakers for northern industries.</a:t>
            </a:r>
            <a:endParaRPr lang="en-US" sz="2000" dirty="0"/>
          </a:p>
        </p:txBody>
      </p:sp>
      <p:pic>
        <p:nvPicPr>
          <p:cNvPr id="5" name="Content Placeholder 4" descr="Lawrence-Migration_Panel_29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4" r="-11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763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30. In every southern home people met to decide whether or not to go north.</a:t>
            </a:r>
            <a:endParaRPr lang="en-US" sz="1800" dirty="0"/>
          </a:p>
        </p:txBody>
      </p:sp>
      <p:pic>
        <p:nvPicPr>
          <p:cNvPr id="5" name="Content Placeholder 4" descr="30-1024x6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5" r="-10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70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31. The migrants found improved housing when they arrived north.</a:t>
            </a:r>
            <a:endParaRPr lang="en-US" sz="2000" dirty="0"/>
          </a:p>
        </p:txBody>
      </p:sp>
      <p:pic>
        <p:nvPicPr>
          <p:cNvPr id="5" name="Content Placeholder 4" descr="Lawrence-Migration_Panel_31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" r="-9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874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32. The railroad stations in the South were crowded with northbound travelers.</a:t>
            </a:r>
            <a:endParaRPr lang="en-US" sz="2000" dirty="0"/>
          </a:p>
        </p:txBody>
      </p:sp>
      <p:pic>
        <p:nvPicPr>
          <p:cNvPr id="5" name="Content Placeholder 4" descr="32-1024x6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0" r="-10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433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33. Letters from relatives in the North told of the better life there.</a:t>
            </a:r>
            <a:endParaRPr lang="en-US" sz="2000" dirty="0"/>
          </a:p>
        </p:txBody>
      </p:sp>
      <p:pic>
        <p:nvPicPr>
          <p:cNvPr id="5" name="Content Placeholder 4" descr="Lawrence-Migration_Panel_33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7" r="-9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034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34. The Black press urged the people to leave the South.</a:t>
            </a:r>
            <a:endParaRPr lang="en-US" sz="2000" dirty="0"/>
          </a:p>
        </p:txBody>
      </p:sp>
      <p:pic>
        <p:nvPicPr>
          <p:cNvPr id="5" name="Content Placeholder 4" descr="34-691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29" r="-84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899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35. They left the South in great numbers. They arrived in the North in great numbers.</a:t>
            </a:r>
            <a:endParaRPr lang="en-US" sz="2000" dirty="0"/>
          </a:p>
        </p:txBody>
      </p:sp>
      <p:pic>
        <p:nvPicPr>
          <p:cNvPr id="5" name="Content Placeholder 4" descr="Lawrence-Migration_Panel_35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4" r="-11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317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1930s: Mass Political Consciousness and a Collective 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Racial injustice in North and South</a:t>
            </a:r>
          </a:p>
          <a:p>
            <a:r>
              <a:rPr lang="en-US" dirty="0" smtClean="0"/>
              <a:t>Adam Clayton Powell’s </a:t>
            </a:r>
            <a:r>
              <a:rPr lang="en-US" dirty="0"/>
              <a:t>c</a:t>
            </a:r>
            <a:r>
              <a:rPr lang="en-US" dirty="0" smtClean="0"/>
              <a:t>ommunity organizing</a:t>
            </a:r>
          </a:p>
          <a:p>
            <a:r>
              <a:rPr lang="en-US" dirty="0" smtClean="0"/>
              <a:t>A. Philip Randolph – March on Washington</a:t>
            </a:r>
          </a:p>
          <a:p>
            <a:r>
              <a:rPr lang="en-US" dirty="0" smtClean="0"/>
              <a:t>Marian Anderson at the Lincoln Memorial</a:t>
            </a:r>
          </a:p>
          <a:p>
            <a:r>
              <a:rPr lang="en-US" dirty="0" smtClean="0"/>
              <a:t>Billie Holiday records “Strange Fruit”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“Having no Negro History makes the Negro people feel inferior to the rest of the world. . . I didn’t do it just as a historical thing, but because I believe these things tie up with the Negro today.”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8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36. Migrants arrived in Chicago, the gateway to the West.</a:t>
            </a:r>
            <a:endParaRPr lang="en-US" sz="2000" dirty="0"/>
          </a:p>
        </p:txBody>
      </p:sp>
      <p:pic>
        <p:nvPicPr>
          <p:cNvPr id="5" name="Content Placeholder 4" descr="36-1024x6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7" r="-10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643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37. Many migrants found work in the steel industry.</a:t>
            </a:r>
            <a:endParaRPr lang="en-US" sz="2000" dirty="0"/>
          </a:p>
        </p:txBody>
      </p:sp>
      <p:pic>
        <p:nvPicPr>
          <p:cNvPr id="4" name="Content Placeholder 3" descr="Lawrence-Migration_Panel_37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453" r="-87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623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38. They also worked on the railroads.</a:t>
            </a:r>
            <a:endParaRPr lang="en-US" sz="2000" dirty="0"/>
          </a:p>
        </p:txBody>
      </p:sp>
      <p:pic>
        <p:nvPicPr>
          <p:cNvPr id="5" name="Content Placeholder 4" descr="38-1024x6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7" r="-10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873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39. Railroad platforms were piled high with luggage.</a:t>
            </a:r>
            <a:endParaRPr lang="en-US" sz="2000" dirty="0"/>
          </a:p>
        </p:txBody>
      </p:sp>
      <p:pic>
        <p:nvPicPr>
          <p:cNvPr id="4" name="Content Placeholder 3" descr="Lawrence-Migration_Panel_39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50" r="-88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77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40. The migrants arrived in great numbers.</a:t>
            </a:r>
            <a:endParaRPr lang="en-US" sz="2000" dirty="0"/>
          </a:p>
        </p:txBody>
      </p:sp>
      <p:pic>
        <p:nvPicPr>
          <p:cNvPr id="4" name="Content Placeholder 3" descr="40-1024x6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29" r="-10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20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41. The South was desperate to keep its cheap labor. Northern labor agents were jailed or forced to operate in secrecy.</a:t>
            </a:r>
            <a:endParaRPr lang="en-US" sz="2000" dirty="0"/>
          </a:p>
        </p:txBody>
      </p:sp>
      <p:pic>
        <p:nvPicPr>
          <p:cNvPr id="5" name="Content Placeholder 4" descr="Lawrence-Migration_Panel_41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51" r="-87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724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42. To make it difficult for the migrants to leave, they were arrested en masse. They often missed their trains.</a:t>
            </a:r>
            <a:endParaRPr lang="en-US" sz="2000" dirty="0"/>
          </a:p>
        </p:txBody>
      </p:sp>
      <p:pic>
        <p:nvPicPr>
          <p:cNvPr id="5" name="Content Placeholder 4" descr="42-684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07" r="-86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169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43. In a few sections of the South leaders of both Black and White communities met to discuss ways of making the South a good place to live.</a:t>
            </a:r>
            <a:endParaRPr lang="en-US" sz="2000" dirty="0"/>
          </a:p>
        </p:txBody>
      </p:sp>
      <p:pic>
        <p:nvPicPr>
          <p:cNvPr id="5" name="Content Placeholder 4" descr="Lawrence-Migration_Panel_43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51" r="-87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293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44. But living conditions were better in the North.</a:t>
            </a:r>
            <a:endParaRPr lang="en-US" sz="2000" dirty="0"/>
          </a:p>
        </p:txBody>
      </p:sp>
      <p:pic>
        <p:nvPicPr>
          <p:cNvPr id="5" name="Content Placeholder 4" descr="44-1024x6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29" r="-10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621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45. The migrants arrived in Pittsburgh, one of the great industrial centers of the North.</a:t>
            </a:r>
            <a:endParaRPr lang="en-US" sz="2000" dirty="0"/>
          </a:p>
        </p:txBody>
      </p:sp>
      <p:pic>
        <p:nvPicPr>
          <p:cNvPr id="5" name="Content Placeholder 4" descr="Lawrence-Migration_Panel_45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4" r="-10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83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1. During World War I there was a great migration north by southern Americans.</a:t>
            </a:r>
            <a:endParaRPr lang="en-US" sz="2000" dirty="0"/>
          </a:p>
        </p:txBody>
      </p:sp>
      <p:pic>
        <p:nvPicPr>
          <p:cNvPr id="5" name="Content Placeholder 4" descr="Lawrence-Migration_Panel_01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11" r="-8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611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46. Industries boarded their workers in unhealthy quarters. Labor camps were numerous.</a:t>
            </a:r>
            <a:endParaRPr lang="en-US" sz="2000" dirty="0"/>
          </a:p>
        </p:txBody>
      </p:sp>
      <p:pic>
        <p:nvPicPr>
          <p:cNvPr id="5" name="Content Placeholder 4" descr="46-688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16" r="-85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326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47. As the migrant population grew, good housing became scarce. Workers were forced to live in overcrowded and dilapidated tenement houses.</a:t>
            </a:r>
            <a:endParaRPr lang="en-US" sz="2000" dirty="0"/>
          </a:p>
        </p:txBody>
      </p:sp>
      <p:pic>
        <p:nvPicPr>
          <p:cNvPr id="5" name="Content Placeholder 4" descr="Lawrence-Migration_Panel_47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78" r="-90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917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48. Housing was a serious problem.</a:t>
            </a:r>
            <a:endParaRPr lang="en-US" sz="2000" dirty="0"/>
          </a:p>
        </p:txBody>
      </p:sp>
      <p:pic>
        <p:nvPicPr>
          <p:cNvPr id="5" name="Content Placeholder 4" descr="48-687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13" r="-85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722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49. They found discrimination in the North. It was a different kind.</a:t>
            </a:r>
            <a:endParaRPr lang="en-US" sz="2000" dirty="0"/>
          </a:p>
        </p:txBody>
      </p:sp>
      <p:pic>
        <p:nvPicPr>
          <p:cNvPr id="5" name="Content Placeholder 4" descr="Lawrence-Migration_Panel_49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95" r="-85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17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50. Race riots were numerous. White workers were hostile toward the migrant who had been hired to break strikes.</a:t>
            </a:r>
            <a:endParaRPr lang="en-US" sz="2000" dirty="0"/>
          </a:p>
        </p:txBody>
      </p:sp>
      <p:pic>
        <p:nvPicPr>
          <p:cNvPr id="4" name="Content Placeholder 3" descr="50-688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16" r="-85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913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51. African Americans seeking to find better housing attempted to move into new areas. This resulted in the bombing of their new homes.</a:t>
            </a:r>
            <a:endParaRPr lang="en-US" sz="2000" dirty="0"/>
          </a:p>
        </p:txBody>
      </p:sp>
      <p:pic>
        <p:nvPicPr>
          <p:cNvPr id="5" name="Content Placeholder 4" descr="Lawrence-Migration_Panel_51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50" r="-88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405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52. One of the most violent race riots occurred in East St. Louis.</a:t>
            </a:r>
            <a:endParaRPr lang="en-US" sz="2000" dirty="0"/>
          </a:p>
        </p:txBody>
      </p:sp>
      <p:pic>
        <p:nvPicPr>
          <p:cNvPr id="5" name="Content Placeholder 4" descr="52-1024x6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4" r="-10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199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53. African Americans, long-time residents of northern cities, met the migrants with aloofness and disdain.</a:t>
            </a:r>
            <a:endParaRPr lang="en-US" sz="2000" dirty="0"/>
          </a:p>
        </p:txBody>
      </p:sp>
      <p:pic>
        <p:nvPicPr>
          <p:cNvPr id="5" name="Content Placeholder 4" descr="Lawrence-Migration_Panel_53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985" r="-85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767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54. For the migrants, the church was the center of life.</a:t>
            </a:r>
            <a:endParaRPr lang="en-US" sz="2000" dirty="0"/>
          </a:p>
        </p:txBody>
      </p:sp>
      <p:pic>
        <p:nvPicPr>
          <p:cNvPr id="5" name="Content Placeholder 4" descr="54-681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07" r="-86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466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55. The migrants, having moved suddenly into a crowded and unhealthy environment, soon contracted tuberculosis. The death rate rose.</a:t>
            </a:r>
            <a:endParaRPr lang="en-US" sz="2000" dirty="0"/>
          </a:p>
        </p:txBody>
      </p:sp>
      <p:pic>
        <p:nvPicPr>
          <p:cNvPr id="5" name="Content Placeholder 4" descr="Lawrence-Migration_Panel_55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6" r="-10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715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2. The war had caused a labor shortage in northern industry. Citizens of foreign countries were returning to their native lands.</a:t>
            </a:r>
            <a:endParaRPr lang="en-US" sz="2000" dirty="0"/>
          </a:p>
        </p:txBody>
      </p:sp>
      <p:pic>
        <p:nvPicPr>
          <p:cNvPr id="5" name="Content Placeholder 4" descr="02-1024x67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6" r="-10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588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56. The African American professionals were forced to follow their clients in order to make a living.</a:t>
            </a:r>
            <a:endParaRPr lang="en-US" sz="2000" dirty="0"/>
          </a:p>
        </p:txBody>
      </p:sp>
      <p:pic>
        <p:nvPicPr>
          <p:cNvPr id="5" name="Content Placeholder 4" descr="56-1024x6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29" r="-10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552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57. The female workers were the last to arrive north.</a:t>
            </a:r>
            <a:endParaRPr lang="en-US" sz="2000" dirty="0"/>
          </a:p>
        </p:txBody>
      </p:sp>
      <p:pic>
        <p:nvPicPr>
          <p:cNvPr id="7" name="Content Placeholder 6" descr="Lawrence-Migration_Panel_57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50" r="-88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95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58. In the North the African American had more educational opportunities.</a:t>
            </a:r>
            <a:endParaRPr lang="en-US" sz="2000" dirty="0"/>
          </a:p>
        </p:txBody>
      </p:sp>
      <p:pic>
        <p:nvPicPr>
          <p:cNvPr id="5" name="Content Placeholder 4" descr="58-1024x67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07" r="-10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39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59. In the North they had the freedom to vote.</a:t>
            </a:r>
            <a:endParaRPr lang="en-US" sz="2000" dirty="0"/>
          </a:p>
        </p:txBody>
      </p:sp>
      <p:pic>
        <p:nvPicPr>
          <p:cNvPr id="5" name="Content Placeholder 4" descr="Lawrence-Migration_Panel_59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58" r="-89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11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60. The migrants kept coming.</a:t>
            </a:r>
            <a:endParaRPr lang="en-US" sz="2000" dirty="0"/>
          </a:p>
        </p:txBody>
      </p:sp>
      <p:pic>
        <p:nvPicPr>
          <p:cNvPr id="5" name="Content Placeholder 4" descr="60-1024x68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1" r="-10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52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3. From every southern town migrants left by the hundreds to travel north.</a:t>
            </a:r>
            <a:endParaRPr lang="en-US" sz="2000" dirty="0"/>
          </a:p>
        </p:txBody>
      </p:sp>
      <p:pic>
        <p:nvPicPr>
          <p:cNvPr id="5" name="Content Placeholder 4" descr="Lawrence-Migration_Panel_03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145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4. All other sources of labor having been exhausted, the migrants were the last resource.</a:t>
            </a:r>
            <a:endParaRPr lang="en-US" sz="2000" dirty="0"/>
          </a:p>
        </p:txBody>
      </p:sp>
      <p:pic>
        <p:nvPicPr>
          <p:cNvPr id="5" name="Content Placeholder 4" descr="04-687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13" r="-85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802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. Migrants were advanced passage on the railroads, paid for by northern industry. Northern industry was to be repaid by the migrants out of their future wages.</a:t>
            </a:r>
            <a:endParaRPr lang="en-US" sz="2000" dirty="0"/>
          </a:p>
        </p:txBody>
      </p:sp>
      <p:pic>
        <p:nvPicPr>
          <p:cNvPr id="5" name="Content Placeholder 4" descr="Lawrence-Migration_Panel_05+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45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1208</Words>
  <Application>Microsoft Macintosh PowerPoint</Application>
  <PresentationFormat>On-screen Show (4:3)</PresentationFormat>
  <Paragraphs>92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Jacob Lawrence: The Migration Series</vt:lpstr>
      <vt:lpstr>Major Themes of Migration</vt:lpstr>
      <vt:lpstr>Jacob Lawrence The Migration of the Negro (Series) 1940-1941</vt:lpstr>
      <vt:lpstr>1930s: Mass Political Consciousness and a Collective History</vt:lpstr>
      <vt:lpstr>1. During World War I there was a great migration north by southern Americans.</vt:lpstr>
      <vt:lpstr>2. The war had caused a labor shortage in northern industry. Citizens of foreign countries were returning to their native lands.</vt:lpstr>
      <vt:lpstr>3. From every southern town migrants left by the hundreds to travel north.</vt:lpstr>
      <vt:lpstr>4. All other sources of labor having been exhausted, the migrants were the last resource.</vt:lpstr>
      <vt:lpstr>5. Migrants were advanced passage on the railroads, paid for by northern industry. Northern industry was to be repaid by the migrants out of their future wages.</vt:lpstr>
      <vt:lpstr>6. The trains were crowded with migrants.</vt:lpstr>
      <vt:lpstr>7. The migrant, whose life had been rural and nurtured by the earth, was now moving to urban life dependent on industrial machinery.</vt:lpstr>
      <vt:lpstr>8. Some left because of promises of work in the North.  Others left because their farms had been devastated by floods.</vt:lpstr>
      <vt:lpstr>9. They left because the boll weevil had ravaged the cotton crop.</vt:lpstr>
      <vt:lpstr>10. They were very poor.</vt:lpstr>
      <vt:lpstr>11. Food had doubled in price because of the war.</vt:lpstr>
      <vt:lpstr>12. The railroad stations were at times so crowded with people leaving that special guards had to be called to keep order.</vt:lpstr>
      <vt:lpstr>13. The crops were left to dry and rot. There was no one to tend them.</vt:lpstr>
      <vt:lpstr>14. For African Americans there was no justice in the southern courts.</vt:lpstr>
      <vt:lpstr>15. There were lynchings.</vt:lpstr>
      <vt:lpstr>16. After a lynching the migration quickened.</vt:lpstr>
      <vt:lpstr>17. Tenant farmers received harsh treatment at the hands of planters.</vt:lpstr>
      <vt:lpstr>18. The migration gained in momentum.</vt:lpstr>
      <vt:lpstr>19. There had always been discrimination.</vt:lpstr>
      <vt:lpstr>20. In many of the communities the Black press was read with great interest.  It encouraged the movement.</vt:lpstr>
      <vt:lpstr>21. Families arrived at the station very early. They did not wish to miss their trains north.</vt:lpstr>
      <vt:lpstr>22. Migrants left. They did not feel safe. It was not wise to be found on the streets late at night. They were arrested on the slightest provocation.</vt:lpstr>
      <vt:lpstr>23. The migration spread. </vt:lpstr>
      <vt:lpstr>24. Their children were forced to work in the fields. They could not go to school.</vt:lpstr>
      <vt:lpstr>25. They left their homes. Soon some communities were left almost empty.</vt:lpstr>
      <vt:lpstr>26. And people all over the South continued to discuss this great movement.</vt:lpstr>
      <vt:lpstr>27. Many men stayed behind until they could take their families north with them.</vt:lpstr>
      <vt:lpstr>28. The labor agent sent south by northern industry was a familiar presence in the Black communities.</vt:lpstr>
      <vt:lpstr>29. The labor agent recruited unsuspecting laborers as strike breakers for northern industries.</vt:lpstr>
      <vt:lpstr>30. In every southern home people met to decide whether or not to go north.</vt:lpstr>
      <vt:lpstr>31. The migrants found improved housing when they arrived north.</vt:lpstr>
      <vt:lpstr>32. The railroad stations in the South were crowded with northbound travelers.</vt:lpstr>
      <vt:lpstr>33. Letters from relatives in the North told of the better life there.</vt:lpstr>
      <vt:lpstr>34. The Black press urged the people to leave the South.</vt:lpstr>
      <vt:lpstr>35. They left the South in great numbers. They arrived in the North in great numbers.</vt:lpstr>
      <vt:lpstr>36. Migrants arrived in Chicago, the gateway to the West.</vt:lpstr>
      <vt:lpstr>37. Many migrants found work in the steel industry.</vt:lpstr>
      <vt:lpstr>38. They also worked on the railroads.</vt:lpstr>
      <vt:lpstr>39. Railroad platforms were piled high with luggage.</vt:lpstr>
      <vt:lpstr>40. The migrants arrived in great numbers.</vt:lpstr>
      <vt:lpstr>41. The South was desperate to keep its cheap labor. Northern labor agents were jailed or forced to operate in secrecy.</vt:lpstr>
      <vt:lpstr>42. To make it difficult for the migrants to leave, they were arrested en masse. They often missed their trains.</vt:lpstr>
      <vt:lpstr>43. In a few sections of the South leaders of both Black and White communities met to discuss ways of making the South a good place to live.</vt:lpstr>
      <vt:lpstr>44. But living conditions were better in the North.</vt:lpstr>
      <vt:lpstr>45. The migrants arrived in Pittsburgh, one of the great industrial centers of the North.</vt:lpstr>
      <vt:lpstr>46. Industries boarded their workers in unhealthy quarters. Labor camps were numerous.</vt:lpstr>
      <vt:lpstr>47. As the migrant population grew, good housing became scarce. Workers were forced to live in overcrowded and dilapidated tenement houses.</vt:lpstr>
      <vt:lpstr>48. Housing was a serious problem.</vt:lpstr>
      <vt:lpstr>49. They found discrimination in the North. It was a different kind.</vt:lpstr>
      <vt:lpstr>50. Race riots were numerous. White workers were hostile toward the migrant who had been hired to break strikes.</vt:lpstr>
      <vt:lpstr>51. African Americans seeking to find better housing attempted to move into new areas. This resulted in the bombing of their new homes.</vt:lpstr>
      <vt:lpstr>52. One of the most violent race riots occurred in East St. Louis.</vt:lpstr>
      <vt:lpstr>53. African Americans, long-time residents of northern cities, met the migrants with aloofness and disdain.</vt:lpstr>
      <vt:lpstr>54. For the migrants, the church was the center of life.</vt:lpstr>
      <vt:lpstr>55. The migrants, having moved suddenly into a crowded and unhealthy environment, soon contracted tuberculosis. The death rate rose.</vt:lpstr>
      <vt:lpstr>56. The African American professionals were forced to follow their clients in order to make a living.</vt:lpstr>
      <vt:lpstr>57. The female workers were the last to arrive north.</vt:lpstr>
      <vt:lpstr>58. In the North the African American had more educational opportunities.</vt:lpstr>
      <vt:lpstr>59. In the North they had the freedom to vote.</vt:lpstr>
      <vt:lpstr>60. The migrants kept coming.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Migration</dc:title>
  <dc:creator>Mary Ann Polve</dc:creator>
  <cp:lastModifiedBy>Mary Hutchinson</cp:lastModifiedBy>
  <cp:revision>50</cp:revision>
  <cp:lastPrinted>2013-02-25T22:10:21Z</cp:lastPrinted>
  <dcterms:created xsi:type="dcterms:W3CDTF">2013-02-25T01:32:46Z</dcterms:created>
  <dcterms:modified xsi:type="dcterms:W3CDTF">2016-02-10T05:24:53Z</dcterms:modified>
</cp:coreProperties>
</file>