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31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81" r:id="rId27"/>
    <p:sldId id="282" r:id="rId28"/>
    <p:sldId id="283" r:id="rId29"/>
    <p:sldId id="284" r:id="rId30"/>
    <p:sldId id="309" r:id="rId31"/>
    <p:sldId id="285" r:id="rId32"/>
    <p:sldId id="287" r:id="rId33"/>
    <p:sldId id="279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8" r:id="rId43"/>
    <p:sldId id="297" r:id="rId44"/>
    <p:sldId id="311" r:id="rId45"/>
    <p:sldId id="299" r:id="rId46"/>
    <p:sldId id="301" r:id="rId47"/>
    <p:sldId id="300" r:id="rId48"/>
    <p:sldId id="302" r:id="rId49"/>
    <p:sldId id="303" r:id="rId50"/>
    <p:sldId id="304" r:id="rId51"/>
    <p:sldId id="305" r:id="rId52"/>
    <p:sldId id="306" r:id="rId53"/>
    <p:sldId id="308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9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5150-4FD7-4802-B0EB-D52217513A72}" type="datetime1">
              <a:rPr lang="en-US" smtClean="0"/>
              <a:pPr/>
              <a:t>2/11/16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895A-832A-4167-BE9B-7448CA062309}" type="datetime1">
              <a:rPr lang="en-US" smtClean="0"/>
              <a:pPr/>
              <a:t>2/11/16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71FF-D602-4BB6-9683-7A1E909D4296}" type="datetime1">
              <a:rPr lang="en-US" smtClean="0"/>
              <a:pPr/>
              <a:t>2/11/16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C392BEB-5202-498C-89F7-BBD3BEE1B887}" type="datetime1">
              <a:rPr lang="en-US" smtClean="0"/>
              <a:pPr/>
              <a:t>2/11/16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/>
              <a:pPr/>
              <a:t>2/11/16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B31-A4E1-4FCE-8661-5EC33A675437}" type="datetime1">
              <a:rPr lang="en-US" smtClean="0"/>
              <a:pPr/>
              <a:t>2/11/16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832D-B7F8-4A85-B115-3F84BE9AC26D}" type="datetime1">
              <a:rPr lang="en-US" smtClean="0"/>
              <a:pPr/>
              <a:t>2/11/16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34F3-05F7-41C1-B84E-68CE2E00C83C}" type="datetime1">
              <a:rPr lang="en-US" smtClean="0"/>
              <a:pPr/>
              <a:t>2/11/16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47F82-2B2E-4837-B3AB-C94C672FBECB}" type="datetime1">
              <a:rPr lang="en-US" smtClean="0"/>
              <a:pPr/>
              <a:t>2/11/16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1E57738-F4B0-48EA-9B71-E0F723F8BF6C}" type="datetime1">
              <a:rPr lang="en-US" smtClean="0"/>
              <a:pPr/>
              <a:t>2/11/16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D5EF-7D26-425F-8C45-B9312ACE18BC}" type="datetime1">
              <a:rPr lang="en-US" smtClean="0"/>
              <a:pPr/>
              <a:t>2/11/16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1909345-DEE0-4B07-8E32-441AC9DA095E}" type="datetime1">
              <a:rPr lang="en-US" smtClean="0"/>
              <a:pPr/>
              <a:t>2/11/16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Relationship Id="rId3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hyperlink" Target="https://prezi.com/weyuffcs71lr/walt-whitman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g"/><Relationship Id="rId3" Type="http://schemas.openxmlformats.org/officeDocument/2006/relationships/hyperlink" Target="http://digitalcollections.nypl.org/items/510d47d9-4d9c-a3d9-e040-e00a18064a99/book?parent=be4f71d0-c608-012f-0ae7-58d385a7bc34%23page/25/mode/2up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Relationship Id="rId3" Type="http://schemas.openxmlformats.org/officeDocument/2006/relationships/hyperlink" Target="http://digitalcollections.nypl.org/items/510d47d9-4d9c-a3d9-e040-e00a18064a99/book?parent=be4f71d0-c608-012f-0ae7-58d385a7bc34%23page/25/mode/2up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hyperlink" Target="http://americanhistory.si.edu/onthewater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hyperlink" Target="http://www.nps.gov/elis/learn/historyculture/index.htm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hyperlink" Target="https://tenement.org/about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eg"/><Relationship Id="rId3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hyperlink" Target="http://digitalcollections.nypl.org/collections/ellis-island-photographs-from-the-collection-of-william-williams-commissioner%23/?tab=navigation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hyperlink" Target="http://www.thomashefsky.org/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hyperlink" Target="http://library.ucsd.edu/speccoll/dswenttowar/index.html%23q=%22racism%22&amp;utf8=%E2%9C%93&amp;op=AND&amp;f%5Bcollection_sim%5D%5B%5D=Dr.+Seuss+Political+Cartoons&amp;sort=object_create_dtsi+asc,+title_ssi+asc&amp;format=json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eg"/><Relationship Id="rId3" Type="http://schemas.openxmlformats.org/officeDocument/2006/relationships/image" Target="../media/image54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https://familysearch.org/learn/wiki/en/Jewish_Population_Maps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gershwin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67" r="-32067"/>
          <a:stretch>
            <a:fillRect/>
          </a:stretch>
        </p:blipFill>
        <p:spPr>
          <a:xfrm>
            <a:off x="457200" y="2020374"/>
            <a:ext cx="8229600" cy="45720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9202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Gershwin Legacy:</a:t>
            </a:r>
            <a:br>
              <a:rPr lang="en-US" dirty="0" smtClean="0"/>
            </a:br>
            <a:r>
              <a:rPr lang="en-US" dirty="0" smtClean="0"/>
              <a:t>Fascinating Rhythms of the People of  New York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91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48800-004-3ABB586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118" r="-69118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Alexander II: “Tsar Liberator”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6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Assassination of Alexander II - 1881</a:t>
            </a:r>
            <a:endParaRPr lang="en-US" dirty="0"/>
          </a:p>
        </p:txBody>
      </p:sp>
      <p:pic>
        <p:nvPicPr>
          <p:cNvPr id="5" name="Content Placeholder 4" descr="1881mr01 A-2 asx CIV77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3" r="26893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Impact on Jews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No rights</a:t>
            </a:r>
          </a:p>
          <a:p>
            <a:r>
              <a:rPr lang="en-US" dirty="0" smtClean="0"/>
              <a:t>Harassment by authorities</a:t>
            </a:r>
          </a:p>
          <a:p>
            <a:r>
              <a:rPr lang="en-US" dirty="0" smtClean="0"/>
              <a:t>Restrictions on urban Jews and educational institutions</a:t>
            </a:r>
          </a:p>
          <a:p>
            <a:r>
              <a:rPr lang="en-US" dirty="0" smtClean="0"/>
              <a:t>Pogroms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0" y="6115050"/>
            <a:ext cx="4040188" cy="582613"/>
          </a:xfrm>
        </p:spPr>
        <p:txBody>
          <a:bodyPr/>
          <a:lstStyle/>
          <a:p>
            <a:r>
              <a:rPr lang="en-US" sz="1400" dirty="0"/>
              <a:t>http://pages.uoregon.edu/kimball/images/1881mr01%20A-2%20asx%20CIV773.jpg</a:t>
            </a:r>
          </a:p>
        </p:txBody>
      </p:sp>
    </p:spTree>
    <p:extLst>
      <p:ext uri="{BB962C8B-B14F-4D97-AF65-F5344CB8AC3E}">
        <p14:creationId xmlns:p14="http://schemas.microsoft.com/office/powerpoint/2010/main" val="3177315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6115528"/>
            <a:ext cx="4040188" cy="596959"/>
          </a:xfrm>
        </p:spPr>
        <p:txBody>
          <a:bodyPr/>
          <a:lstStyle/>
          <a:p>
            <a:r>
              <a:rPr lang="en-US" sz="1400" dirty="0"/>
              <a:t>http://callisto.ggsrv.com/imgsrv/FastFetch/UBER2/eaie_0001_0004_0_img0538</a:t>
            </a:r>
          </a:p>
        </p:txBody>
      </p:sp>
      <p:pic>
        <p:nvPicPr>
          <p:cNvPr id="7" name="Content Placeholder 6" descr="eaie_0001_0004_0_img0538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20" b="-13620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Wave: 1881-1884 Pogroms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>
          <a:xfrm>
            <a:off x="4648200" y="6115527"/>
            <a:ext cx="4040188" cy="596959"/>
          </a:xfrm>
        </p:spPr>
        <p:txBody>
          <a:bodyPr/>
          <a:lstStyle/>
          <a:p>
            <a:r>
              <a:rPr lang="en-US" sz="1400" dirty="0"/>
              <a:t>http://zionism-israel.com/dic/Russian_pogrom_map.gif</a:t>
            </a:r>
          </a:p>
        </p:txBody>
      </p:sp>
      <p:pic>
        <p:nvPicPr>
          <p:cNvPr id="13" name="Content Placeholder 12" descr="Russian_pogrom_map.gif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" r="118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6365645" y="44447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22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57200" y="6258940"/>
            <a:ext cx="4040188" cy="599059"/>
          </a:xfrm>
        </p:spPr>
        <p:txBody>
          <a:bodyPr/>
          <a:lstStyle/>
          <a:p>
            <a:r>
              <a:rPr lang="en-US" sz="1200" dirty="0"/>
              <a:t>http://www.hist-chron.com/russland-bis-1917/EncJud_Russia03-russ-pogrom-angewohnheit-1881-1914-ENGL.html</a:t>
            </a:r>
          </a:p>
          <a:p>
            <a:endParaRPr lang="en-US" sz="1400" dirty="0"/>
          </a:p>
        </p:txBody>
      </p:sp>
      <p:sp>
        <p:nvSpPr>
          <p:cNvPr id="2" name="Text Placeholder 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 smtClean="0"/>
              <a:t>1903 – Kishinev (Chisinau, Moldova)</a:t>
            </a:r>
          </a:p>
          <a:p>
            <a:r>
              <a:rPr lang="en-US" sz="1800" dirty="0" smtClean="0"/>
              <a:t>45 Jews murdered </a:t>
            </a:r>
          </a:p>
          <a:p>
            <a:r>
              <a:rPr lang="en-US" sz="1800" dirty="0" smtClean="0"/>
              <a:t>1,300 homes and shops destroyed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1905 – Odessa</a:t>
            </a:r>
          </a:p>
          <a:p>
            <a:r>
              <a:rPr lang="en-US" sz="1800" dirty="0" smtClean="0"/>
              <a:t>400 Jews murdered</a:t>
            </a:r>
          </a:p>
          <a:p>
            <a:r>
              <a:rPr lang="en-US" sz="1800" dirty="0" smtClean="0"/>
              <a:t>1600 properties destroyed </a:t>
            </a:r>
          </a:p>
          <a:p>
            <a:endParaRPr lang="en-US" sz="140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Wave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smtClean="0"/>
              <a:t>1903-1906</a:t>
            </a:r>
            <a:endParaRPr lang="en-US" dirty="0"/>
          </a:p>
        </p:txBody>
      </p:sp>
      <p:pic>
        <p:nvPicPr>
          <p:cNvPr id="18" name="Content Placeholder 17" descr="EncJud_history-band8-kolonne735-Kishinev-tote-1903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75" b="-8775"/>
          <a:stretch>
            <a:fillRect/>
          </a:stretch>
        </p:blipFill>
        <p:spPr>
          <a:xfrm>
            <a:off x="457200" y="1627404"/>
            <a:ext cx="4038600" cy="3913632"/>
          </a:xfrm>
        </p:spPr>
      </p:pic>
    </p:spTree>
    <p:extLst>
      <p:ext uri="{BB962C8B-B14F-4D97-AF65-F5344CB8AC3E}">
        <p14:creationId xmlns:p14="http://schemas.microsoft.com/office/powerpoint/2010/main" val="4062877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6115528"/>
            <a:ext cx="4040188" cy="742471"/>
          </a:xfrm>
        </p:spPr>
        <p:txBody>
          <a:bodyPr/>
          <a:lstStyle/>
          <a:p>
            <a:r>
              <a:rPr lang="en-US" sz="1400" dirty="0"/>
              <a:t>http://www.allrussias.com/images/interp_pogrom_victims.jpg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Kiev – 1919</a:t>
            </a:r>
          </a:p>
          <a:p>
            <a:endParaRPr lang="en-US" dirty="0"/>
          </a:p>
          <a:p>
            <a:r>
              <a:rPr lang="en-US" dirty="0" smtClean="0"/>
              <a:t>Murder </a:t>
            </a:r>
          </a:p>
          <a:p>
            <a:r>
              <a:rPr lang="en-US" dirty="0" smtClean="0"/>
              <a:t>Rape </a:t>
            </a:r>
          </a:p>
          <a:p>
            <a:r>
              <a:rPr lang="en-US" dirty="0" smtClean="0"/>
              <a:t>Destruction of property</a:t>
            </a:r>
          </a:p>
          <a:p>
            <a:r>
              <a:rPr lang="en-US" dirty="0" smtClean="0"/>
              <a:t>Homelessness</a:t>
            </a:r>
          </a:p>
          <a:p>
            <a:r>
              <a:rPr lang="en-US" dirty="0" smtClean="0"/>
              <a:t>White Army troops</a:t>
            </a:r>
          </a:p>
        </p:txBody>
      </p:sp>
      <p:pic>
        <p:nvPicPr>
          <p:cNvPr id="7" name="Content Placeholder 6" descr="Pogrom-victims-Kiev(1919)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422" b="-22422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 Wave: World War I, 1917-1921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894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May or Temporary Laws – 1882</a:t>
            </a:r>
          </a:p>
          <a:p>
            <a:pPr lvl="1"/>
            <a:r>
              <a:rPr lang="en-US" dirty="0" smtClean="0"/>
              <a:t>Prohibited Jewish settlement in large numbers in rural villages of Pale</a:t>
            </a:r>
          </a:p>
          <a:p>
            <a:pPr lvl="1"/>
            <a:r>
              <a:rPr lang="en-US" dirty="0" smtClean="0"/>
              <a:t>Jews cannot rent or buy property</a:t>
            </a:r>
          </a:p>
          <a:p>
            <a:pPr lvl="1"/>
            <a:r>
              <a:rPr lang="en-US" dirty="0" smtClean="0"/>
              <a:t>Jews removed from liquor trade and selling on Sundays and holidays</a:t>
            </a:r>
          </a:p>
          <a:p>
            <a:pPr lvl="1"/>
            <a:r>
              <a:rPr lang="en-US" dirty="0" smtClean="0"/>
              <a:t>No civil service jobs for Jews</a:t>
            </a:r>
          </a:p>
          <a:p>
            <a:pPr lvl="1"/>
            <a:r>
              <a:rPr lang="en-US" dirty="0" smtClean="0"/>
              <a:t>½ million forced from homes</a:t>
            </a:r>
          </a:p>
          <a:p>
            <a:pPr lvl="1"/>
            <a:endParaRPr lang="en-US" dirty="0"/>
          </a:p>
          <a:p>
            <a:r>
              <a:rPr lang="en-US" dirty="0" smtClean="0"/>
              <a:t>Jews a haunted people</a:t>
            </a:r>
          </a:p>
          <a:p>
            <a:r>
              <a:rPr lang="en-US" dirty="0" smtClean="0"/>
              <a:t>Impossibility of integration into Russian society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23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Impacts: Emma Lazarus</a:t>
            </a:r>
            <a:endParaRPr lang="en-US" dirty="0"/>
          </a:p>
        </p:txBody>
      </p:sp>
      <p:pic>
        <p:nvPicPr>
          <p:cNvPr id="9" name="Content Placeholder 8" descr="elport2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4" b="7244"/>
          <a:stretch>
            <a:fillRect/>
          </a:stretch>
        </p:blipFill>
        <p:spPr/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i="1" dirty="0" smtClean="0"/>
          </a:p>
          <a:p>
            <a:r>
              <a:rPr lang="en-US" i="1" dirty="0" smtClean="0"/>
              <a:t>Songs of a Semite </a:t>
            </a:r>
            <a:r>
              <a:rPr lang="en-US" dirty="0" smtClean="0"/>
              <a:t>(1882)</a:t>
            </a:r>
          </a:p>
          <a:p>
            <a:pPr marL="365760" lvl="1" indent="0">
              <a:buNone/>
            </a:pPr>
            <a:endParaRPr lang="en-US" dirty="0"/>
          </a:p>
          <a:p>
            <a:pPr marL="365760" lvl="1" indent="0">
              <a:buNone/>
            </a:pPr>
            <a:endParaRPr lang="en-US" dirty="0" smtClean="0"/>
          </a:p>
          <a:p>
            <a:r>
              <a:rPr lang="en-US" dirty="0" smtClean="0"/>
              <a:t>“The New Colossus”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0" y="6115050"/>
            <a:ext cx="4040188" cy="742950"/>
          </a:xfrm>
        </p:spPr>
        <p:txBody>
          <a:bodyPr/>
          <a:lstStyle/>
          <a:p>
            <a:r>
              <a:rPr lang="en-US" sz="1400" dirty="0"/>
              <a:t>http://jwa.org/media/emma-lazarus</a:t>
            </a:r>
          </a:p>
        </p:txBody>
      </p:sp>
    </p:spTree>
    <p:extLst>
      <p:ext uri="{BB962C8B-B14F-4D97-AF65-F5344CB8AC3E}">
        <p14:creationId xmlns:p14="http://schemas.microsoft.com/office/powerpoint/2010/main" val="801063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pPr lvl="1"/>
            <a:r>
              <a:rPr lang="en-US" dirty="0" smtClean="0"/>
              <a:t>Systematic</a:t>
            </a:r>
            <a:r>
              <a:rPr lang="en-US" dirty="0"/>
              <a:t>, Process-based, Discussion</a:t>
            </a:r>
            <a:r>
              <a:rPr lang="en-US" dirty="0" smtClean="0"/>
              <a:t>- producing</a:t>
            </a:r>
            <a:r>
              <a:rPr lang="en-US" dirty="0"/>
              <a:t>, Content Analysis</a:t>
            </a:r>
          </a:p>
          <a:p>
            <a:pPr lvl="1"/>
            <a:r>
              <a:rPr lang="en-US" dirty="0" smtClean="0"/>
              <a:t>Proprietary </a:t>
            </a:r>
            <a:r>
              <a:rPr lang="en-US" dirty="0"/>
              <a:t>Concerns?—Different ages, different groups, different “baggage.”</a:t>
            </a:r>
          </a:p>
          <a:p>
            <a:pPr lvl="1"/>
            <a:r>
              <a:rPr lang="en-US" dirty="0" smtClean="0"/>
              <a:t>Uses</a:t>
            </a:r>
            <a:r>
              <a:rPr lang="en-US" dirty="0"/>
              <a:t>:  	</a:t>
            </a:r>
            <a:endParaRPr lang="en-US" dirty="0" smtClean="0"/>
          </a:p>
          <a:p>
            <a:pPr lvl="2"/>
            <a:r>
              <a:rPr lang="en-US" dirty="0" smtClean="0"/>
              <a:t>Whole </a:t>
            </a:r>
            <a:r>
              <a:rPr lang="en-US" dirty="0"/>
              <a:t>or Group Activity</a:t>
            </a:r>
          </a:p>
          <a:p>
            <a:pPr lvl="2"/>
            <a:r>
              <a:rPr lang="en-US" dirty="0" smtClean="0"/>
              <a:t>Independent </a:t>
            </a:r>
            <a:r>
              <a:rPr lang="en-US" dirty="0"/>
              <a:t>Reading</a:t>
            </a:r>
          </a:p>
          <a:p>
            <a:pPr lvl="2"/>
            <a:r>
              <a:rPr lang="en-US" dirty="0" smtClean="0"/>
              <a:t>Reinforcement </a:t>
            </a:r>
            <a:r>
              <a:rPr lang="en-US" dirty="0"/>
              <a:t>Activity</a:t>
            </a:r>
          </a:p>
          <a:p>
            <a:pPr lvl="2"/>
            <a:r>
              <a:rPr lang="en-US" dirty="0" smtClean="0"/>
              <a:t>Enrichment </a:t>
            </a:r>
            <a:r>
              <a:rPr lang="en-US" dirty="0"/>
              <a:t>Activity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Poetry Analysis</a:t>
            </a:r>
            <a:br>
              <a:rPr lang="en-US" dirty="0" smtClean="0"/>
            </a:br>
            <a:r>
              <a:rPr lang="en-US" dirty="0" smtClean="0"/>
              <a:t>Emma Lazarus, “The New Colossus”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98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Mass Protests in U.S.</a:t>
            </a:r>
          </a:p>
          <a:p>
            <a:r>
              <a:rPr lang="en-US" dirty="0" smtClean="0"/>
              <a:t>Galvanizes American Jews Politically</a:t>
            </a:r>
          </a:p>
          <a:p>
            <a:r>
              <a:rPr lang="en-US" dirty="0" smtClean="0"/>
              <a:t>NAACP</a:t>
            </a:r>
          </a:p>
          <a:p>
            <a:r>
              <a:rPr lang="en-US" dirty="0" smtClean="0"/>
              <a:t>Jews Turn to Two Ideologies</a:t>
            </a:r>
          </a:p>
          <a:p>
            <a:pPr lvl="1"/>
            <a:r>
              <a:rPr lang="en-US" dirty="0" smtClean="0"/>
              <a:t>Marxist Socialism (The Bund)</a:t>
            </a:r>
          </a:p>
          <a:p>
            <a:pPr lvl="1"/>
            <a:r>
              <a:rPr lang="en-US" dirty="0" smtClean="0"/>
              <a:t>Zionism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56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6115528"/>
            <a:ext cx="4040188" cy="742472"/>
          </a:xfrm>
        </p:spPr>
        <p:txBody>
          <a:bodyPr/>
          <a:lstStyle/>
          <a:p>
            <a:r>
              <a:rPr lang="en-US" sz="1600" dirty="0"/>
              <a:t>http://historymuseumsb.org/singer-sewing-machine-company/</a:t>
            </a:r>
          </a:p>
        </p:txBody>
      </p:sp>
      <p:pic>
        <p:nvPicPr>
          <p:cNvPr id="5" name="Content Placeholder 4" descr="singer2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" r="8976"/>
          <a:stretch>
            <a:fillRect/>
          </a:stretch>
        </p:blipFill>
        <p:spPr/>
      </p:pic>
      <p:pic>
        <p:nvPicPr>
          <p:cNvPr id="9" name="Content Placeholder 8" descr="Union-Civil-War-Enlisted-Uniforms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664" b="-74664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Pull Factors: The Garment Industry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3"/>
          </p:nvPr>
        </p:nvSpPr>
        <p:spPr>
          <a:xfrm>
            <a:off x="4648200" y="6115528"/>
            <a:ext cx="4040188" cy="742471"/>
          </a:xfrm>
        </p:spPr>
        <p:txBody>
          <a:bodyPr/>
          <a:lstStyle/>
          <a:p>
            <a:r>
              <a:rPr lang="en-US" sz="1400" dirty="0"/>
              <a:t>http://www.civilwaracademy.com/civil-war-uniform.html</a:t>
            </a:r>
          </a:p>
        </p:txBody>
      </p:sp>
    </p:spTree>
    <p:extLst>
      <p:ext uri="{BB962C8B-B14F-4D97-AF65-F5344CB8AC3E}">
        <p14:creationId xmlns:p14="http://schemas.microsoft.com/office/powerpoint/2010/main" val="862200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log1856frontistitle_tif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64" r="-24164"/>
          <a:stretch>
            <a:fillRect/>
          </a:stretch>
        </p:blipFill>
        <p:spPr/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Walt Whitman</a:t>
            </a:r>
            <a:br>
              <a:rPr lang="en-US" dirty="0" smtClean="0"/>
            </a:br>
            <a:r>
              <a:rPr lang="en-US" dirty="0" smtClean="0"/>
              <a:t>“You Whoever You Are”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4294967295"/>
          </p:nvPr>
        </p:nvSpPr>
        <p:spPr>
          <a:xfrm>
            <a:off x="0" y="6096000"/>
            <a:ext cx="4040188" cy="388938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>
                <a:hlinkClick r:id="rId3"/>
              </a:rPr>
              <a:t>https://prezi.com/weyuffcs71lr/walt-whitman</a:t>
            </a:r>
            <a:r>
              <a:rPr lang="en-US" sz="2000" dirty="0" smtClean="0">
                <a:hlinkClick r:id="rId3"/>
              </a:rPr>
              <a:t>/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8249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Jews and the Garment Industry</a:t>
            </a:r>
            <a:endParaRPr lang="en-US" dirty="0"/>
          </a:p>
        </p:txBody>
      </p:sp>
      <p:pic>
        <p:nvPicPr>
          <p:cNvPr id="9" name="Content Placeholder 8" descr="index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6" b="12916"/>
          <a:stretch>
            <a:fillRect/>
          </a:stretch>
        </p:blipFill>
        <p:spPr/>
      </p:pic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400" u="sng" dirty="0">
                <a:hlinkClick r:id="rId3"/>
              </a:rPr>
              <a:t>http://digitalcollections.nypl.org/items/510d47d9-4d9c-a3d9-e040-e00a18064a99/book?parent=be4f71d0-c608-012f-0ae7-58d385a7bc34#page/25/mode/2up</a:t>
            </a:r>
            <a:r>
              <a:rPr lang="en-US" sz="1400" dirty="0"/>
              <a:t>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05013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6115529"/>
            <a:ext cx="4040188" cy="521368"/>
          </a:xfrm>
        </p:spPr>
        <p:txBody>
          <a:bodyPr/>
          <a:lstStyle/>
          <a:p>
            <a:r>
              <a:rPr lang="en-US" sz="1400" dirty="0"/>
              <a:t>http://www.thedepartmentstoremuseum.org/2010/05/gimbel-brothers-new-york-city-new-york.html</a:t>
            </a:r>
          </a:p>
        </p:txBody>
      </p:sp>
      <p:pic>
        <p:nvPicPr>
          <p:cNvPr id="7" name="Content Placeholder 6" descr="gimbels+bway+2-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20" b="-20620"/>
          <a:stretch>
            <a:fillRect/>
          </a:stretch>
        </p:blipFill>
        <p:spPr>
          <a:xfrm>
            <a:off x="458788" y="1143621"/>
            <a:ext cx="4038600" cy="3913632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German Jews</a:t>
            </a:r>
          </a:p>
          <a:p>
            <a:r>
              <a:rPr lang="en-US" dirty="0" smtClean="0"/>
              <a:t>Language</a:t>
            </a:r>
          </a:p>
          <a:p>
            <a:r>
              <a:rPr lang="en-US" dirty="0" smtClean="0"/>
              <a:t>Wholesalers</a:t>
            </a:r>
          </a:p>
          <a:p>
            <a:r>
              <a:rPr lang="en-US" dirty="0" smtClean="0"/>
              <a:t>Newspapers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Merchandising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smtClean="0"/>
              <a:t>The “Trading Network”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313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Post- 1880</a:t>
            </a:r>
            <a:endParaRPr lang="en-US" dirty="0"/>
          </a:p>
        </p:txBody>
      </p:sp>
      <p:pic>
        <p:nvPicPr>
          <p:cNvPr id="12" name="Content Placeholder 11" descr="index-4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84" r="-14284"/>
          <a:stretch>
            <a:fillRect/>
          </a:stretch>
        </p:blipFill>
        <p:spPr>
          <a:xfrm>
            <a:off x="4648200" y="1399593"/>
            <a:ext cx="4038600" cy="391363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Peddling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3"/>
          </p:nvPr>
        </p:nvSpPr>
        <p:spPr>
          <a:xfrm>
            <a:off x="4648200" y="6115528"/>
            <a:ext cx="4040188" cy="742471"/>
          </a:xfrm>
        </p:spPr>
        <p:txBody>
          <a:bodyPr/>
          <a:lstStyle/>
          <a:p>
            <a:r>
              <a:rPr lang="en-US" sz="1400" u="sng" dirty="0">
                <a:hlinkClick r:id="rId3"/>
              </a:rPr>
              <a:t>http://digitalcollections.nypl.org/items/510d47d9-4d9c-a3d9-e040-e00a18064a99/book?parent=be4f71d0-c608-012f-0ae7-58d385a7bc34#page/25/mode/2up</a:t>
            </a:r>
            <a:r>
              <a:rPr lang="en-US" sz="1400" dirty="0"/>
              <a:t> </a:t>
            </a:r>
          </a:p>
          <a:p>
            <a:endParaRPr lang="en-US" sz="1400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Language</a:t>
            </a:r>
          </a:p>
          <a:p>
            <a:r>
              <a:rPr lang="en-US" dirty="0" smtClean="0"/>
              <a:t>“Trading network” expansion</a:t>
            </a:r>
          </a:p>
          <a:p>
            <a:r>
              <a:rPr lang="en-US" dirty="0" smtClean="0"/>
              <a:t>Newspapers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55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0" r="-7150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Journey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600" u="sng" dirty="0">
                <a:effectLst/>
                <a:hlinkClick r:id="rId3"/>
              </a:rPr>
              <a:t>http://americanhistory.si.edu/onthewater/</a:t>
            </a:r>
            <a:r>
              <a:rPr lang="en-US" sz="1600" dirty="0">
                <a:effectLst/>
              </a:rPr>
              <a:t> </a:t>
            </a:r>
            <a:r>
              <a:rPr lang="en-US" sz="1600" dirty="0" smtClean="0">
                <a:effectLst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5332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inbuilding_fu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16" b="-12016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Ellis Island</a:t>
            </a:r>
            <a:br>
              <a:rPr lang="en-US" dirty="0" smtClean="0"/>
            </a:br>
            <a:r>
              <a:rPr lang="en-US" sz="1600" u="sng" dirty="0">
                <a:effectLst/>
                <a:hlinkClick r:id="rId3"/>
              </a:rPr>
              <a:t>http://www.nps.gov/elis/learn/historyculture/index.htm</a:t>
            </a:r>
            <a:r>
              <a:rPr lang="en-US" sz="1600" dirty="0">
                <a:effectLst/>
              </a:rPr>
              <a:t> </a:t>
            </a:r>
            <a:br>
              <a:rPr lang="en-US" sz="1600" dirty="0">
                <a:effectLst/>
              </a:rPr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30877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5620713"/>
            <a:ext cx="4040188" cy="1051146"/>
          </a:xfrm>
        </p:spPr>
        <p:txBody>
          <a:bodyPr/>
          <a:lstStyle/>
          <a:p>
            <a:r>
              <a:rPr lang="en-US" sz="1400" dirty="0"/>
              <a:t>https://en.wikivoyage.org/wiki/Manhattan/Lower_East_Side</a:t>
            </a:r>
          </a:p>
        </p:txBody>
      </p:sp>
      <p:pic>
        <p:nvPicPr>
          <p:cNvPr id="7" name="Content Placeholder 6" descr="525px-Lowereastside_map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751" b="-18751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Location:</a:t>
            </a:r>
          </a:p>
          <a:p>
            <a:pPr marL="0" indent="0">
              <a:buNone/>
            </a:pPr>
            <a:r>
              <a:rPr lang="en-US" dirty="0" smtClean="0"/>
              <a:t>Lower Manhattan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Jewish Population Statistics in NYC</a:t>
            </a:r>
          </a:p>
          <a:p>
            <a:r>
              <a:rPr lang="en-US" dirty="0" smtClean="0"/>
              <a:t>1890 – 60,000</a:t>
            </a:r>
          </a:p>
          <a:p>
            <a:r>
              <a:rPr lang="en-US" dirty="0" smtClean="0"/>
              <a:t>1915-975,000, 28% </a:t>
            </a:r>
          </a:p>
          <a:p>
            <a:r>
              <a:rPr lang="en-US" dirty="0" smtClean="0"/>
              <a:t>1924- 1,765,000</a:t>
            </a:r>
          </a:p>
          <a:p>
            <a:r>
              <a:rPr lang="en-US" dirty="0" smtClean="0"/>
              <a:t>1927- 44%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Lower East Side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smtClean="0"/>
              <a:t>Location and Statistics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108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6a12044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1" r="19541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Lower </a:t>
            </a:r>
            <a:r>
              <a:rPr lang="en-US" dirty="0"/>
              <a:t>East Side</a:t>
            </a:r>
            <a:br>
              <a:rPr lang="en-US" dirty="0"/>
            </a:br>
            <a:r>
              <a:rPr lang="en-US" sz="1600" dirty="0"/>
              <a:t>http://www.loc.gov/teachers/classroommaterials/presentationsandactivities/presentations/immigration/polish6.html</a:t>
            </a:r>
          </a:p>
        </p:txBody>
      </p:sp>
    </p:spTree>
    <p:extLst>
      <p:ext uri="{BB962C8B-B14F-4D97-AF65-F5344CB8AC3E}">
        <p14:creationId xmlns:p14="http://schemas.microsoft.com/office/powerpoint/2010/main" val="702074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Take </a:t>
            </a:r>
            <a:r>
              <a:rPr lang="en-US" dirty="0"/>
              <a:t>her away “from the crowded windows that hung </a:t>
            </a:r>
            <a:r>
              <a:rPr lang="en-US" dirty="0" smtClean="0"/>
              <a:t>dirty </a:t>
            </a:r>
            <a:r>
              <a:rPr lang="en-US" dirty="0"/>
              <a:t>mattresses and bedding – flaunting banners of </a:t>
            </a:r>
            <a:r>
              <a:rPr lang="en-US" dirty="0" smtClean="0"/>
              <a:t>poverty</a:t>
            </a:r>
            <a:r>
              <a:rPr lang="en-US" dirty="0"/>
              <a:t>.”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Anzia Yezierska</a:t>
            </a:r>
            <a:br>
              <a:rPr lang="en-US" dirty="0" smtClean="0"/>
            </a:br>
            <a:r>
              <a:rPr lang="en-US" i="1" dirty="0" smtClean="0"/>
              <a:t>Salome of the Tenements</a:t>
            </a:r>
            <a:endParaRPr lang="en-US" i="1" dirty="0"/>
          </a:p>
        </p:txBody>
      </p:sp>
      <p:pic>
        <p:nvPicPr>
          <p:cNvPr id="7" name="Content Placeholder 6" descr="04274v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92" b="-145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6995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Anzia Yezierska</a:t>
            </a:r>
            <a:br>
              <a:rPr lang="en-US" dirty="0" smtClean="0"/>
            </a:br>
            <a:r>
              <a:rPr lang="en-US" i="1" dirty="0" smtClean="0"/>
              <a:t>Salome of the Tenements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/>
              <a:t>the teeming ghetto, the haggling pushcart </a:t>
            </a:r>
            <a:r>
              <a:rPr lang="en-US" dirty="0" smtClean="0"/>
              <a:t>peddlers</a:t>
            </a:r>
            <a:r>
              <a:rPr lang="en-US" dirty="0"/>
              <a:t>, and the dirt and din of “screaming hucksters” </a:t>
            </a:r>
          </a:p>
        </p:txBody>
      </p:sp>
      <p:pic>
        <p:nvPicPr>
          <p:cNvPr id="7" name="Picture Placeholder 6" descr="3b19819r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59" r="-230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5773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lide_about_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2" b="-96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Tenement Museum</a:t>
            </a:r>
            <a:br>
              <a:rPr lang="en-US" dirty="0" smtClean="0"/>
            </a:br>
            <a:r>
              <a:rPr lang="en-US" u="sng" dirty="0">
                <a:solidFill>
                  <a:srgbClr val="FFFF00"/>
                </a:solidFill>
                <a:effectLst/>
                <a:hlinkClick r:id="rId3"/>
              </a:rPr>
              <a:t>https://tenement.org/about.html</a:t>
            </a:r>
            <a:r>
              <a:rPr lang="en-US" dirty="0">
                <a:solidFill>
                  <a:srgbClr val="FFFF00"/>
                </a:solidFill>
                <a:effectLst/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9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Whitman </a:t>
            </a:r>
            <a:r>
              <a:rPr lang="en-US" dirty="0"/>
              <a:t>found in the dialect of the freed slaves, the possibility of a “grand American opera.”</a:t>
            </a:r>
          </a:p>
          <a:p>
            <a:pPr marL="0" indent="0">
              <a:buNone/>
            </a:pPr>
            <a:r>
              <a:rPr lang="en-US" dirty="0"/>
              <a:t> 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Jewish migrants took Whitman seriously, calling him the “great gray father,” and believing he was “a comrade whose embrace included them.”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Walt Whitman Connection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138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70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6115528"/>
            <a:ext cx="4040188" cy="454137"/>
          </a:xfrm>
        </p:spPr>
        <p:txBody>
          <a:bodyPr/>
          <a:lstStyle/>
          <a:p>
            <a:r>
              <a:rPr lang="en-US" sz="1400" dirty="0"/>
              <a:t>http://jwa.org/triangle/map/ilgwu</a:t>
            </a:r>
          </a:p>
        </p:txBody>
      </p:sp>
      <p:pic>
        <p:nvPicPr>
          <p:cNvPr id="11" name="Content Placeholder 10" descr="ilgwu_strikers_5780pb32f28cp700g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4" r="14284"/>
          <a:stretch>
            <a:fillRect/>
          </a:stretch>
        </p:blipFill>
        <p:spPr/>
      </p:pic>
      <p:pic>
        <p:nvPicPr>
          <p:cNvPr id="14" name="Content Placeholder 13" descr="images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1" r="15031"/>
          <a:stretch>
            <a:fillRect/>
          </a:stretch>
        </p:blipFill>
        <p:spPr/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Work and Mobility: </a:t>
            </a:r>
            <a:br>
              <a:rPr lang="en-US" dirty="0" smtClean="0"/>
            </a:br>
            <a:r>
              <a:rPr lang="en-US" dirty="0" smtClean="0"/>
              <a:t>Unionization of the Garment Industry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3"/>
          </p:nvPr>
        </p:nvSpPr>
        <p:spPr>
          <a:xfrm>
            <a:off x="4648200" y="1399592"/>
            <a:ext cx="4040188" cy="5458407"/>
          </a:xfrm>
        </p:spPr>
        <p:txBody>
          <a:bodyPr/>
          <a:lstStyle/>
          <a:p>
            <a:r>
              <a:rPr lang="fi-FI" sz="1400" dirty="0"/>
              <a:t>http://quod.lib.umich.edu/m/mp/images/9460447.0009.105-00000002.jpg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0668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Triangle  Factory Fire</a:t>
            </a:r>
            <a:br>
              <a:rPr lang="en-US" dirty="0" smtClean="0"/>
            </a:br>
            <a:r>
              <a:rPr lang="en-US" sz="1300" dirty="0" smtClean="0"/>
              <a:t>https</a:t>
            </a:r>
            <a:r>
              <a:rPr lang="en-US" sz="1300" dirty="0"/>
              <a:t>://www.osha.gov/oas/trianglefactoryfire.html</a:t>
            </a:r>
            <a:br>
              <a:rPr lang="en-US" sz="1300" dirty="0"/>
            </a:br>
            <a:endParaRPr lang="en-US" sz="13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Resources: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“Remembering the Triangle Fire” – Cornell University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“Triangle Factory Fire” – NEA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“Triangle Shirtwaist Factory Fire” – OSHA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Triangle: The Fire That Changed America </a:t>
            </a:r>
            <a:r>
              <a:rPr lang="en-US" dirty="0" smtClean="0"/>
              <a:t>by David Von Drehle</a:t>
            </a:r>
            <a:endParaRPr lang="en-US" i="1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7" name="Picture Placeholder 6" descr="TriangleShirtwaistFactoryFire700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98" r="-9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7095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de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8" b="7428"/>
          <a:stretch>
            <a:fillRect/>
          </a:stretch>
        </p:blipFill>
        <p:spPr>
          <a:xfrm>
            <a:off x="457200" y="1854104"/>
            <a:ext cx="8229600" cy="500389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201469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Adjustment, Assistance, Assimilation:</a:t>
            </a:r>
            <a:br>
              <a:rPr lang="en-US" sz="3600" dirty="0" smtClean="0"/>
            </a:br>
            <a:r>
              <a:rPr lang="en-US" sz="3600" dirty="0" smtClean="0"/>
              <a:t>Major Themes</a:t>
            </a:r>
            <a:r>
              <a:rPr lang="en-US" dirty="0">
                <a:effectLst/>
              </a:rPr>
              <a:t>	</a:t>
            </a:r>
            <a:r>
              <a:rPr lang="en-US" sz="1600" u="sng" dirty="0" smtClean="0">
                <a:effectLst/>
                <a:hlinkClick r:id="rId3"/>
              </a:rPr>
              <a:t>http</a:t>
            </a:r>
            <a:r>
              <a:rPr lang="en-US" sz="1600" u="sng" dirty="0">
                <a:effectLst/>
                <a:hlinkClick r:id="rId3"/>
              </a:rPr>
              <a:t>://digitalcollections.nypl.org/collections/ellis-island-photographs-from-the-collection-of-william-williams-commissioner#/?tab=navigation</a:t>
            </a:r>
            <a:r>
              <a:rPr lang="en-US" sz="1600" dirty="0">
                <a:effectLst/>
              </a:rPr>
              <a:t> </a:t>
            </a:r>
            <a:br>
              <a:rPr lang="en-US" sz="1600" dirty="0">
                <a:effectLst/>
              </a:rPr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8614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199"/>
            <a:ext cx="2057400" cy="1280111"/>
          </a:xfrm>
        </p:spPr>
        <p:txBody>
          <a:bodyPr>
            <a:noAutofit/>
          </a:bodyPr>
          <a:lstStyle/>
          <a:p>
            <a:r>
              <a:rPr lang="en-US" sz="2400" dirty="0" smtClean="0"/>
              <a:t>Adjustment, Assistance, Assimilation</a:t>
            </a:r>
            <a:r>
              <a:rPr lang="en-US" sz="2400" dirty="0"/>
              <a:t>: </a:t>
            </a:r>
            <a:r>
              <a:rPr lang="en-US" sz="2400" dirty="0" smtClean="0"/>
              <a:t>Judaism</a:t>
            </a:r>
            <a:endParaRPr lang="en-US" sz="2400" dirty="0"/>
          </a:p>
        </p:txBody>
      </p:sp>
      <p:pic>
        <p:nvPicPr>
          <p:cNvPr id="9" name="Content Placeholder 8" descr="slide-01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5" r="22395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6629400" y="1927102"/>
            <a:ext cx="2057400" cy="4598764"/>
          </a:xfrm>
        </p:spPr>
        <p:txBody>
          <a:bodyPr/>
          <a:lstStyle/>
          <a:p>
            <a:r>
              <a:rPr lang="en-US" dirty="0" smtClean="0"/>
              <a:t>Eldridge Street Synagogue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Opened in 1887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First synagogue opened by Jews from Eastern Europe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r>
              <a:rPr lang="en-US" sz="1400" dirty="0"/>
              <a:t>http://www.eldridgestreet.org/</a:t>
            </a:r>
          </a:p>
        </p:txBody>
      </p:sp>
    </p:spTree>
    <p:extLst>
      <p:ext uri="{BB962C8B-B14F-4D97-AF65-F5344CB8AC3E}">
        <p14:creationId xmlns:p14="http://schemas.microsoft.com/office/powerpoint/2010/main" val="955217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6115529"/>
            <a:ext cx="4040188" cy="220548"/>
          </a:xfrm>
        </p:spPr>
        <p:txBody>
          <a:bodyPr/>
          <a:lstStyle/>
          <a:p>
            <a:r>
              <a:rPr lang="en-US" sz="1400" dirty="0"/>
              <a:t>http://www.edalliance.org/our_history</a:t>
            </a:r>
          </a:p>
        </p:txBody>
      </p:sp>
      <p:pic>
        <p:nvPicPr>
          <p:cNvPr id="9" name="Content Placeholder 8" descr="yao001-e1375844875943-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13" b="-17413"/>
          <a:stretch>
            <a:fillRect/>
          </a:stretch>
        </p:blipFill>
        <p:spPr>
          <a:xfrm>
            <a:off x="457200" y="1940815"/>
            <a:ext cx="4038600" cy="3913632"/>
          </a:xfrm>
        </p:spPr>
      </p:pic>
      <p:pic>
        <p:nvPicPr>
          <p:cNvPr id="10" name="Content Placeholder 9" descr="cze292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909" b="-26909"/>
          <a:stretch>
            <a:fillRect/>
          </a:stretch>
        </p:blipFill>
        <p:spPr>
          <a:xfrm>
            <a:off x="4649788" y="1763918"/>
            <a:ext cx="4038600" cy="391363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Adjustment, Assistance, Assimilation:</a:t>
            </a:r>
            <a:br>
              <a:rPr lang="en-US" dirty="0" smtClean="0"/>
            </a:br>
            <a:r>
              <a:rPr lang="en-US" dirty="0" smtClean="0"/>
              <a:t>Communal Service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3"/>
          </p:nvPr>
        </p:nvSpPr>
        <p:spPr>
          <a:xfrm>
            <a:off x="4648200" y="5854447"/>
            <a:ext cx="4040188" cy="598424"/>
          </a:xfrm>
        </p:spPr>
        <p:txBody>
          <a:bodyPr/>
          <a:lstStyle/>
          <a:p>
            <a:r>
              <a:rPr lang="en-US" sz="1400" dirty="0"/>
              <a:t>http://www.jewishgen.org/Yizkor/Czestochowa1/cze292.html</a:t>
            </a:r>
          </a:p>
        </p:txBody>
      </p:sp>
    </p:spTree>
    <p:extLst>
      <p:ext uri="{BB962C8B-B14F-4D97-AF65-F5344CB8AC3E}">
        <p14:creationId xmlns:p14="http://schemas.microsoft.com/office/powerpoint/2010/main" val="3092304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“What </a:t>
            </a:r>
            <a:r>
              <a:rPr lang="en-US" dirty="0"/>
              <a:t>we want in this country is not Jews who can successfully keep up their Jewishness in a few large ghettos, but men and women who have grown up in freedom and can assert themselves wherever they are.” </a:t>
            </a: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Samson </a:t>
            </a:r>
            <a:r>
              <a:rPr lang="en-US" dirty="0"/>
              <a:t>Benderly</a:t>
            </a:r>
            <a:r>
              <a:rPr lang="en-US" dirty="0" smtClean="0"/>
              <a:t>,</a:t>
            </a:r>
          </a:p>
          <a:p>
            <a:pPr marL="0" indent="0" algn="ctr">
              <a:buNone/>
            </a:pPr>
            <a:r>
              <a:rPr lang="en-US" dirty="0" smtClean="0"/>
              <a:t> </a:t>
            </a:r>
            <a:r>
              <a:rPr lang="en-US" dirty="0"/>
              <a:t>Jewish education reformer 1908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947517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Day Schools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Sunday Schools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Female Leadership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Public Schools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Ideological Schools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Kehillah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Jewish Education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51230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Lillian Wald</a:t>
            </a:r>
          </a:p>
          <a:p>
            <a:r>
              <a:rPr lang="en-US" sz="1400" dirty="0"/>
              <a:t>http://jwa.org/encyclopedia/article/wald-lillian-</a:t>
            </a:r>
            <a:r>
              <a:rPr lang="en-US" sz="1400" dirty="0" smtClean="0"/>
              <a:t>d</a:t>
            </a:r>
            <a:endParaRPr lang="en-US" sz="1400" dirty="0"/>
          </a:p>
        </p:txBody>
      </p:sp>
      <p:pic>
        <p:nvPicPr>
          <p:cNvPr id="9" name="Content Placeholder 8" descr="Wald-Lillian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1" r="-9121"/>
          <a:stretch>
            <a:fillRect/>
          </a:stretch>
        </p:blipFill>
        <p:spPr/>
      </p:pic>
      <p:pic>
        <p:nvPicPr>
          <p:cNvPr id="10" name="Content Placeholder 9" descr="265-henry-street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604" b="-14604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Henry Street Settlement House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3"/>
          </p:nvPr>
        </p:nvSpPr>
        <p:spPr>
          <a:xfrm>
            <a:off x="4648200" y="6394475"/>
            <a:ext cx="4040188" cy="189790"/>
          </a:xfrm>
        </p:spPr>
        <p:txBody>
          <a:bodyPr/>
          <a:lstStyle/>
          <a:p>
            <a:r>
              <a:rPr lang="en-US" sz="1400" dirty="0"/>
              <a:t>http://www.henrystreet.org/about/our-buildings/henry-street-headquarters.html</a:t>
            </a:r>
          </a:p>
        </p:txBody>
      </p:sp>
    </p:spTree>
    <p:extLst>
      <p:ext uri="{BB962C8B-B14F-4D97-AF65-F5344CB8AC3E}">
        <p14:creationId xmlns:p14="http://schemas.microsoft.com/office/powerpoint/2010/main" val="835697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Jewish Politics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Active in both major parties</a:t>
            </a:r>
          </a:p>
          <a:p>
            <a:r>
              <a:rPr lang="en-US" dirty="0" smtClean="0"/>
              <a:t>Socialism</a:t>
            </a:r>
          </a:p>
          <a:p>
            <a:r>
              <a:rPr lang="en-US" dirty="0" smtClean="0"/>
              <a:t>Zionism</a:t>
            </a:r>
          </a:p>
          <a:p>
            <a:pPr lvl="1"/>
            <a:r>
              <a:rPr lang="en-US" sz="1200" dirty="0" smtClean="0"/>
              <a:t>https</a:t>
            </a:r>
            <a:r>
              <a:rPr lang="en-US" sz="1200" dirty="0"/>
              <a:t>://www.youtube.com/watch?v=1iVQdjMg_Y4</a:t>
            </a:r>
          </a:p>
        </p:txBody>
      </p:sp>
      <p:pic>
        <p:nvPicPr>
          <p:cNvPr id="5" name="Content Placeholder 4" descr="maxresdefault-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100" b="-501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4908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orward1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29" b="-6829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Multi-lingual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Americanization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Forward</a:t>
            </a:r>
            <a:r>
              <a:rPr lang="en-US" dirty="0" smtClean="0"/>
              <a:t> still in print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http://observer.com/2015/04/the-jewish-daily-forward-is-assimilating/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Jewish Press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8376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Each </a:t>
            </a:r>
            <a:r>
              <a:rPr lang="en-US" dirty="0"/>
              <a:t>of us is inevitable,</a:t>
            </a:r>
          </a:p>
          <a:p>
            <a:pPr marL="0" indent="0" algn="ctr">
              <a:buNone/>
            </a:pPr>
            <a:r>
              <a:rPr lang="en-US" dirty="0"/>
              <a:t>Each of us is limitless – </a:t>
            </a:r>
          </a:p>
          <a:p>
            <a:pPr marL="0" indent="0" algn="ctr">
              <a:buNone/>
            </a:pPr>
            <a:r>
              <a:rPr lang="en-US" dirty="0"/>
              <a:t>Each of us with his or her right upon the earth,</a:t>
            </a:r>
          </a:p>
          <a:p>
            <a:pPr marL="0" indent="0" algn="ctr">
              <a:buNone/>
            </a:pPr>
            <a:r>
              <a:rPr lang="en-US" dirty="0"/>
              <a:t>Each of us allow’d the eternal purports of the earth,</a:t>
            </a:r>
          </a:p>
          <a:p>
            <a:pPr marL="0" indent="0" algn="ctr">
              <a:buNone/>
            </a:pPr>
            <a:r>
              <a:rPr lang="en-US" dirty="0"/>
              <a:t>Each of us here as divinely as any is here.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“You Whoever You Are” from </a:t>
            </a:r>
            <a:br>
              <a:rPr lang="en-US" dirty="0" smtClean="0"/>
            </a:br>
            <a:r>
              <a:rPr lang="en-US" dirty="0" smtClean="0"/>
              <a:t>“Salut au Monde” (1856)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692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Boris and Bessie Tomashefsky</a:t>
            </a:r>
            <a:endParaRPr lang="en-US" dirty="0"/>
          </a:p>
        </p:txBody>
      </p:sp>
      <p:pic>
        <p:nvPicPr>
          <p:cNvPr id="7" name="Content Placeholder 6" descr="ThomashefskyFamilyPortraitLarg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7" r="-1597"/>
          <a:stretch>
            <a:fillRect/>
          </a:stretch>
        </p:blipFill>
        <p:spPr/>
      </p:pic>
      <p:pic>
        <p:nvPicPr>
          <p:cNvPr id="8" name="Content Placeholder 7" descr="AmericanBeautySheetMusicLarge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09" r="-17009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Yiddish Theater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sz="2000" i="1" u="sng" dirty="0">
                <a:hlinkClick r:id="rId4"/>
              </a:rPr>
              <a:t>http://www.thomashefsky.org/</a:t>
            </a:r>
            <a:r>
              <a:rPr lang="en-US" sz="2000" i="1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54627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6115528"/>
            <a:ext cx="4040188" cy="742471"/>
          </a:xfrm>
        </p:spPr>
        <p:txBody>
          <a:bodyPr/>
          <a:lstStyle/>
          <a:p>
            <a:r>
              <a:rPr lang="en-US" sz="1600" dirty="0"/>
              <a:t>http://faujsa.fau.edu/blog/tag/irving-berlin/</a:t>
            </a:r>
          </a:p>
        </p:txBody>
      </p:sp>
      <p:pic>
        <p:nvPicPr>
          <p:cNvPr id="5" name="Content Placeholder 4" descr="Irving-Berlin-Songs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" r="6023"/>
          <a:stretch>
            <a:fillRect/>
          </a:stretch>
        </p:blipFill>
        <p:spPr/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Born Israel Isidore Baline</a:t>
            </a:r>
          </a:p>
          <a:p>
            <a:r>
              <a:rPr lang="en-US" dirty="0" smtClean="0"/>
              <a:t>Yiddish-speaking home</a:t>
            </a:r>
          </a:p>
          <a:p>
            <a:r>
              <a:rPr lang="en-US" dirty="0" smtClean="0"/>
              <a:t>Compositions written using the 32-bar American song form</a:t>
            </a:r>
          </a:p>
          <a:p>
            <a:r>
              <a:rPr lang="en-US" dirty="0" smtClean="0"/>
              <a:t>Inspired the Gershwins</a:t>
            </a:r>
          </a:p>
          <a:p>
            <a:r>
              <a:rPr lang="en-US" dirty="0" smtClean="0"/>
              <a:t>“God Bless America”</a:t>
            </a:r>
          </a:p>
          <a:p>
            <a:r>
              <a:rPr lang="en-US" dirty="0" smtClean="0"/>
              <a:t>“Alexander’s Ragtime Band”</a:t>
            </a:r>
          </a:p>
          <a:p>
            <a:r>
              <a:rPr lang="en-US" dirty="0" smtClean="0"/>
              <a:t>“White Christmas”</a:t>
            </a:r>
          </a:p>
          <a:p>
            <a:r>
              <a:rPr lang="en-US" dirty="0" smtClean="0"/>
              <a:t>“Cheek to Cheek”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Jewish Musical Influences on Gershwin: Irving Berlin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smtClean="0"/>
              <a:t>Irving Berlin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333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6115529"/>
            <a:ext cx="4040188" cy="541732"/>
          </a:xfrm>
        </p:spPr>
        <p:txBody>
          <a:bodyPr/>
          <a:lstStyle/>
          <a:p>
            <a:r>
              <a:rPr lang="en-US" sz="1400" dirty="0"/>
              <a:t>http://www.spotlightonbroadway.com/broadway-stars-0</a:t>
            </a:r>
          </a:p>
        </p:txBody>
      </p:sp>
      <p:pic>
        <p:nvPicPr>
          <p:cNvPr id="7" name="Content Placeholder 6" descr="g98c120_001ulandscapecrop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113" b="-36113"/>
          <a:stretch>
            <a:fillRect/>
          </a:stretch>
        </p:blipFill>
        <p:spPr>
          <a:xfrm>
            <a:off x="457200" y="2201896"/>
            <a:ext cx="4038600" cy="3913632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Born Edward Israel Itzkowitz</a:t>
            </a:r>
          </a:p>
          <a:p>
            <a:r>
              <a:rPr lang="en-US" dirty="0" smtClean="0"/>
              <a:t>Started career in Yiddish Theater</a:t>
            </a:r>
          </a:p>
          <a:p>
            <a:r>
              <a:rPr lang="en-US" dirty="0" smtClean="0"/>
              <a:t>To sing jazz he went to Detroit to sing with the Jean Goldkette Orchestra</a:t>
            </a:r>
          </a:p>
          <a:p>
            <a:r>
              <a:rPr lang="en-US" dirty="0" smtClean="0"/>
              <a:t>Arrangers of the Goldkette Orchestra help make Gershwin famous</a:t>
            </a:r>
          </a:p>
          <a:p>
            <a:r>
              <a:rPr lang="en-US" dirty="0" smtClean="0"/>
              <a:t>Use of slang inspired Ira Gershwin</a:t>
            </a:r>
          </a:p>
          <a:p>
            <a:r>
              <a:rPr lang="en-US" dirty="0" smtClean="0"/>
              <a:t>“Makin’ Whoopee”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Musical Influences on Gershwin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smtClean="0"/>
              <a:t>Eddie Cantor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917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 Jolson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Famous for singing in black-face</a:t>
            </a:r>
          </a:p>
          <a:p>
            <a:r>
              <a:rPr lang="en-US" dirty="0" smtClean="0"/>
              <a:t>George Gershwin’s first hit song, “Swanee,” was sung by Jolson</a:t>
            </a:r>
          </a:p>
          <a:p>
            <a:r>
              <a:rPr lang="en-US" dirty="0" smtClean="0"/>
              <a:t>Starred in the first talkie, </a:t>
            </a:r>
            <a:br>
              <a:rPr lang="en-US" dirty="0" smtClean="0"/>
            </a:br>
            <a:r>
              <a:rPr lang="en-US" i="1" dirty="0" smtClean="0"/>
              <a:t>The Jazz Singer</a:t>
            </a:r>
          </a:p>
          <a:p>
            <a:r>
              <a:rPr lang="en-US" dirty="0" smtClean="0"/>
              <a:t>One of the most famous Jewish performers</a:t>
            </a:r>
            <a:endParaRPr lang="en-US" dirty="0"/>
          </a:p>
        </p:txBody>
      </p:sp>
      <p:pic>
        <p:nvPicPr>
          <p:cNvPr id="7" name="Content Placeholder 6" descr="the-singing-fool-al-jolson-1928-everett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76" r="-23476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Musical Influences on Gershwin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>
          <a:xfrm>
            <a:off x="4648200" y="6115527"/>
            <a:ext cx="4040188" cy="742473"/>
          </a:xfrm>
        </p:spPr>
        <p:txBody>
          <a:bodyPr/>
          <a:lstStyle/>
          <a:p>
            <a:r>
              <a:rPr lang="en-US" sz="1400" dirty="0"/>
              <a:t>https://dannyfriar.files.wordpress.com/2014/05/the-singing-fool-al-jolson-1928-everett.jpg</a:t>
            </a:r>
          </a:p>
        </p:txBody>
      </p:sp>
    </p:spTree>
    <p:extLst>
      <p:ext uri="{BB962C8B-B14F-4D97-AF65-F5344CB8AC3E}">
        <p14:creationId xmlns:p14="http://schemas.microsoft.com/office/powerpoint/2010/main" val="2988262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“It is a curious thing that there are so many points of resemblance </a:t>
            </a:r>
            <a:r>
              <a:rPr lang="en-US" dirty="0" smtClean="0"/>
              <a:t>between </a:t>
            </a:r>
            <a:r>
              <a:rPr lang="en-US" dirty="0"/>
              <a:t>Jews and Negroes. . .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Is </a:t>
            </a:r>
            <a:r>
              <a:rPr lang="en-US" dirty="0"/>
              <a:t>there an incongruity in this Jewish boy </a:t>
            </a:r>
            <a:r>
              <a:rPr lang="en-US" dirty="0" smtClean="0"/>
              <a:t>(</a:t>
            </a:r>
            <a:r>
              <a:rPr lang="en-US" dirty="0"/>
              <a:t>Jolson) with his face painted like a Southern Negro singing in the Negro </a:t>
            </a:r>
            <a:r>
              <a:rPr lang="en-US" dirty="0" smtClean="0"/>
              <a:t>dialect</a:t>
            </a:r>
            <a:r>
              <a:rPr lang="en-US" dirty="0"/>
              <a:t>? No, there is not. Indeed I detected again and again the minor </a:t>
            </a:r>
            <a:r>
              <a:rPr lang="en-US" dirty="0" smtClean="0"/>
              <a:t>key </a:t>
            </a:r>
            <a:r>
              <a:rPr lang="en-US" dirty="0"/>
              <a:t>of Jewish music, the wail of the </a:t>
            </a:r>
            <a:r>
              <a:rPr lang="en-US" i="1" dirty="0"/>
              <a:t>Chazan</a:t>
            </a:r>
            <a:r>
              <a:rPr lang="en-US" dirty="0"/>
              <a:t>, the cry of anguish of a </a:t>
            </a:r>
            <a:r>
              <a:rPr lang="en-US" dirty="0" smtClean="0"/>
              <a:t>people </a:t>
            </a:r>
            <a:r>
              <a:rPr lang="en-US" dirty="0"/>
              <a:t>who </a:t>
            </a:r>
            <a:r>
              <a:rPr lang="en-US" dirty="0" smtClean="0"/>
              <a:t>had suffered</a:t>
            </a:r>
            <a:r>
              <a:rPr lang="en-US" dirty="0"/>
              <a:t>.  The son of a line of rabbis well knows how to </a:t>
            </a:r>
            <a:r>
              <a:rPr lang="en-US" dirty="0" smtClean="0"/>
              <a:t>sing </a:t>
            </a:r>
            <a:r>
              <a:rPr lang="en-US" dirty="0"/>
              <a:t>the songs of the most cruelly wronged people in the world’s history.”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in the </a:t>
            </a:r>
            <a:r>
              <a:rPr lang="en-US" i="1" dirty="0" smtClean="0"/>
              <a:t>Forward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113799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6115528"/>
            <a:ext cx="4040188" cy="570931"/>
          </a:xfrm>
        </p:spPr>
        <p:txBody>
          <a:bodyPr/>
          <a:lstStyle/>
          <a:p>
            <a:r>
              <a:rPr lang="en-US" sz="1400" dirty="0"/>
              <a:t>http://fineartamerica.com/featured/enrico-caruso-1873-1921-granger.html</a:t>
            </a:r>
          </a:p>
        </p:txBody>
      </p:sp>
      <p:pic>
        <p:nvPicPr>
          <p:cNvPr id="7" name="Content Placeholder 6" descr="enrico-caruso-1873-1921-granger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5" r="-14585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The most famous performer of the time.</a:t>
            </a:r>
          </a:p>
          <a:p>
            <a:r>
              <a:rPr lang="en-US" dirty="0" smtClean="0"/>
              <a:t>Influenced both the Gershwin brothers and Louis Armstrong</a:t>
            </a:r>
          </a:p>
          <a:p>
            <a:r>
              <a:rPr lang="en-US" dirty="0" smtClean="0"/>
              <a:t>Stage presence was a model for performers</a:t>
            </a:r>
          </a:p>
          <a:p>
            <a:r>
              <a:rPr lang="en-US" dirty="0" smtClean="0"/>
              <a:t>“Mama Mia”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Musical Influences on Gershwin: Opera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smtClean="0"/>
              <a:t>Enrico Caruso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566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atie-erik-4ff9d0bde1749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00" r="-40000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Musical Influences on Gershwin:</a:t>
            </a:r>
            <a:br>
              <a:rPr lang="en-US" dirty="0" smtClean="0"/>
            </a:br>
            <a:r>
              <a:rPr lang="en-US" dirty="0" smtClean="0"/>
              <a:t>Erik Satie </a:t>
            </a:r>
            <a:r>
              <a:rPr lang="en-US" sz="2000" dirty="0" smtClean="0"/>
              <a:t>en.wikipedia.com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41478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Claude Debussy</a:t>
            </a:r>
            <a:endParaRPr lang="en-US" dirty="0"/>
          </a:p>
        </p:txBody>
      </p:sp>
      <p:pic>
        <p:nvPicPr>
          <p:cNvPr id="7" name="Content Placeholder 6" descr="Claude_Debussy_ca_1908,_foto_av_Félix_Nadar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83" r="-19483"/>
          <a:stretch>
            <a:fillRect/>
          </a:stretch>
        </p:blipFill>
        <p:spPr/>
      </p:pic>
      <p:pic>
        <p:nvPicPr>
          <p:cNvPr id="8" name="Content Placeholder 7" descr="Maurice_Ravel_1925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32" r="-18532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Musical Influences on Gershwin: Classical Music </a:t>
            </a:r>
            <a:r>
              <a:rPr lang="en-US" sz="2000" dirty="0" smtClean="0"/>
              <a:t>en.wikipedia.org</a:t>
            </a:r>
            <a:endParaRPr lang="en-US" sz="2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smtClean="0"/>
              <a:t>Maurice Ravel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617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6336077"/>
            <a:ext cx="4040188" cy="248187"/>
          </a:xfrm>
        </p:spPr>
        <p:txBody>
          <a:bodyPr/>
          <a:lstStyle/>
          <a:p>
            <a:r>
              <a:rPr lang="en-US" sz="1400" dirty="0"/>
              <a:t>http://calstate.fullerton.edu/news/2007/photos/shirimklezmer.jpg</a:t>
            </a:r>
          </a:p>
        </p:txBody>
      </p:sp>
      <p:pic>
        <p:nvPicPr>
          <p:cNvPr id="7" name="Content Placeholder 6" descr="shirimklezmer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480" b="-15480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Musical tradition of the Ashkenazi Jews of Eastern Europe</a:t>
            </a:r>
          </a:p>
          <a:p>
            <a:r>
              <a:rPr lang="en-US" dirty="0" smtClean="0"/>
              <a:t>Consists of dance tunes for weddings and other celebrations</a:t>
            </a:r>
          </a:p>
          <a:p>
            <a:r>
              <a:rPr lang="en-US" dirty="0" smtClean="0"/>
              <a:t>Gershwin influenced by Yiddish music of his youth</a:t>
            </a:r>
          </a:p>
          <a:p>
            <a:r>
              <a:rPr lang="en-US" dirty="0" smtClean="0"/>
              <a:t>Jazz clarinetists Benny Goodman and Artie Shaw grew up playing in klezmer groups</a:t>
            </a:r>
          </a:p>
          <a:p>
            <a:r>
              <a:rPr lang="en-US" dirty="0" smtClean="0"/>
              <a:t>“Rhapsody in Blue”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Musical Influences on Gershwin:</a:t>
            </a:r>
            <a:br>
              <a:rPr lang="en-US" dirty="0" smtClean="0"/>
            </a:br>
            <a:r>
              <a:rPr lang="en-US" dirty="0" smtClean="0"/>
              <a:t>Klezmer Music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69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6115528"/>
            <a:ext cx="4040188" cy="337343"/>
          </a:xfrm>
        </p:spPr>
        <p:txBody>
          <a:bodyPr/>
          <a:lstStyle/>
          <a:p>
            <a:r>
              <a:rPr lang="en-US" sz="1600" dirty="0"/>
              <a:t>http://www.ferde-grofe.net/</a:t>
            </a:r>
          </a:p>
        </p:txBody>
      </p:sp>
      <p:pic>
        <p:nvPicPr>
          <p:cNvPr id="7" name="Content Placeholder 6" descr="Grofe-Whiteman-Gershwin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84" r="-18084"/>
          <a:stretch>
            <a:fillRect/>
          </a:stretch>
        </p:blipFill>
        <p:spPr>
          <a:xfrm>
            <a:off x="457200" y="1778518"/>
            <a:ext cx="4038600" cy="3913632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Arranger for Paul Whiteman</a:t>
            </a:r>
          </a:p>
          <a:p>
            <a:r>
              <a:rPr lang="en-US" dirty="0" smtClean="0"/>
              <a:t>Originally arranged “Rhapsody in Blue” for the Paul Whiteman Orchestra</a:t>
            </a:r>
          </a:p>
          <a:p>
            <a:r>
              <a:rPr lang="en-US" dirty="0" smtClean="0"/>
              <a:t>Arrangement drew attention of New York Philharmonic which led to Gershwin’s commission</a:t>
            </a:r>
          </a:p>
          <a:p>
            <a:r>
              <a:rPr lang="en-US" dirty="0" smtClean="0"/>
              <a:t>“Happy Feet”</a:t>
            </a:r>
          </a:p>
          <a:p>
            <a:r>
              <a:rPr lang="en-US" dirty="0" smtClean="0"/>
              <a:t>“Grand Canyon Suite”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Musical Influences on Gershwin:</a:t>
            </a:r>
            <a:br>
              <a:rPr lang="en-US" dirty="0" smtClean="0"/>
            </a:br>
            <a:r>
              <a:rPr lang="en-US" dirty="0" smtClean="0"/>
              <a:t>Ferde Grofe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899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That the Great Migration and East European Jewish migration were part of an international migration pattern</a:t>
            </a:r>
          </a:p>
          <a:p>
            <a:endParaRPr lang="en-US" dirty="0"/>
          </a:p>
          <a:p>
            <a:r>
              <a:rPr lang="en-US" dirty="0" smtClean="0"/>
              <a:t>The similar, yet unique experiences of African Americans and Jewish Americans as migrants in the United States</a:t>
            </a:r>
            <a:endParaRPr lang="en-US" dirty="0"/>
          </a:p>
        </p:txBody>
      </p:sp>
      <p:pic>
        <p:nvPicPr>
          <p:cNvPr id="5" name="Content Placeholder 4" descr="e_s_n02_dma01739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2" r="162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5664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6115527"/>
            <a:ext cx="4040188" cy="454137"/>
          </a:xfrm>
        </p:spPr>
        <p:txBody>
          <a:bodyPr/>
          <a:lstStyle/>
          <a:p>
            <a:r>
              <a:rPr lang="en-US" sz="1400" dirty="0"/>
              <a:t>http://www.loc.gov/pictures/item/97504631/</a:t>
            </a:r>
          </a:p>
        </p:txBody>
      </p:sp>
      <p:pic>
        <p:nvPicPr>
          <p:cNvPr id="3" name="Picture Placeholder 2" descr="3g05126v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5" b="11725"/>
          <a:stretch>
            <a:fillRect/>
          </a:stretch>
        </p:blipFill>
        <p:spPr/>
      </p:pic>
      <p:pic>
        <p:nvPicPr>
          <p:cNvPr id="8" name="Content Placeholder 7" descr="_3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78" b="-7078"/>
          <a:stretch>
            <a:fillRect/>
          </a:stretch>
        </p:blipFill>
        <p:spPr>
          <a:xfrm>
            <a:off x="4649788" y="1984467"/>
            <a:ext cx="4038600" cy="391363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Reception/Reaction: Anti-Semitism</a:t>
            </a:r>
            <a:br>
              <a:rPr lang="en-US" dirty="0" smtClean="0"/>
            </a:br>
            <a:r>
              <a:rPr lang="en-US" dirty="0" smtClean="0"/>
              <a:t>Analyzing Political Cartoons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>
          <a:xfrm>
            <a:off x="4648200" y="5898099"/>
            <a:ext cx="4040188" cy="846756"/>
          </a:xfrm>
        </p:spPr>
        <p:txBody>
          <a:bodyPr/>
          <a:lstStyle/>
          <a:p>
            <a:r>
              <a:rPr lang="en-US" sz="1200" u="sng" dirty="0">
                <a:hlinkClick r:id="rId4"/>
              </a:rPr>
              <a:t>http://library.ucsd.edu/speccoll/dswenttowar/index.html#q=%22racism%22&amp;utf8=%E2%9C%93&amp;op=AND&amp;f[collection_sim][]=Dr.+Seuss+Political+Cartoons&amp;sort=object_create_dtsi+asc%2C+title_ssi+asc&amp;format=json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988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6115527"/>
            <a:ext cx="4040188" cy="614729"/>
          </a:xfrm>
        </p:spPr>
        <p:txBody>
          <a:bodyPr/>
          <a:lstStyle/>
          <a:p>
            <a:r>
              <a:rPr lang="en-US" sz="1400" dirty="0"/>
              <a:t>http://www.adl.org/centennial/centennial-press-kit.html</a:t>
            </a:r>
          </a:p>
        </p:txBody>
      </p:sp>
      <p:pic>
        <p:nvPicPr>
          <p:cNvPr id="7" name="Content Placeholder 6" descr="NYT-ADL-1913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13" r="-18813"/>
          <a:stretch>
            <a:fillRect/>
          </a:stretch>
        </p:blipFill>
        <p:spPr>
          <a:xfrm>
            <a:off x="457200" y="2201896"/>
            <a:ext cx="4038600" cy="3913632"/>
          </a:xfrm>
        </p:spPr>
      </p:pic>
      <p:pic>
        <p:nvPicPr>
          <p:cNvPr id="8" name="Content Placeholder 7" descr="kkk500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221" b="-20221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Nativism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>
          <a:xfrm>
            <a:off x="4648200" y="6115527"/>
            <a:ext cx="4040188" cy="742472"/>
          </a:xfrm>
        </p:spPr>
        <p:txBody>
          <a:bodyPr/>
          <a:lstStyle/>
          <a:p>
            <a:r>
              <a:rPr lang="en-US" sz="1400" dirty="0"/>
              <a:t>https://www.fbi.gov/news/stories/2010/april/klan2_042910/the-fbi-versus-the-klan-part-2-trouble-in-the-1920s/</a:t>
            </a:r>
          </a:p>
        </p:txBody>
      </p:sp>
    </p:spTree>
    <p:extLst>
      <p:ext uri="{BB962C8B-B14F-4D97-AF65-F5344CB8AC3E}">
        <p14:creationId xmlns:p14="http://schemas.microsoft.com/office/powerpoint/2010/main" val="22522831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James H. Patten, Testimony Before Congress (1910)</a:t>
            </a:r>
          </a:p>
          <a:p>
            <a:r>
              <a:rPr lang="en-US" dirty="0" smtClean="0"/>
              <a:t>Hiram W. Evan’s “The Klan’s Fight for Americanism”</a:t>
            </a:r>
          </a:p>
          <a:p>
            <a:r>
              <a:rPr lang="en-US" dirty="0" smtClean="0"/>
              <a:t>“Shut the Door,” Senator Ellison DuRant Smith (1924)</a:t>
            </a:r>
          </a:p>
          <a:p>
            <a:r>
              <a:rPr lang="en-US" dirty="0" smtClean="0"/>
              <a:t>“Un-American Bill,” Rep. Robert H. Clancy (1924)</a:t>
            </a:r>
          </a:p>
          <a:p>
            <a:r>
              <a:rPr lang="en-US" dirty="0" smtClean="0"/>
              <a:t>Abraham Cahan</a:t>
            </a:r>
          </a:p>
          <a:p>
            <a:r>
              <a:rPr lang="en-US" dirty="0" smtClean="0"/>
              <a:t>Anzia Yezierska</a:t>
            </a:r>
          </a:p>
          <a:p>
            <a:r>
              <a:rPr lang="en-US" dirty="0" smtClean="0"/>
              <a:t>Henry Roth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Immigration Debate/Migrant Memoirs: </a:t>
            </a:r>
            <a:br>
              <a:rPr lang="en-US" sz="2800" dirty="0" smtClean="0"/>
            </a:br>
            <a:r>
              <a:rPr lang="en-US" sz="2800" dirty="0" smtClean="0"/>
              <a:t>The Document Analysis Worksheet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28258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Alter Brody</a:t>
            </a:r>
            <a:endParaRPr lang="en-US" sz="3600" dirty="0"/>
          </a:p>
        </p:txBody>
      </p:sp>
      <p:pic>
        <p:nvPicPr>
          <p:cNvPr id="5" name="Picture Placeholder 4" descr="enhanced-buzz-wide-31507-1423153445-12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20" b="-902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“Ghetto Twilight”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“Times Square</a:t>
            </a:r>
            <a:r>
              <a:rPr lang="en-US" sz="2400" dirty="0" smtClean="0"/>
              <a:t>”  </a:t>
            </a:r>
          </a:p>
          <a:p>
            <a:pPr marL="365760" lvl="1" indent="0">
              <a:buNone/>
            </a:pPr>
            <a:r>
              <a:rPr lang="en-US" sz="2000" dirty="0" smtClean="0"/>
              <a:t>(compare to McKay’s “The Tropics in New York”)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r>
              <a:rPr lang="en-US" sz="1400" dirty="0"/>
              <a:t>http://www.buzzfeed.com/perpetua/the-history-of-times-square-in-photos#.cq6xxNOO0</a:t>
            </a:r>
          </a:p>
        </p:txBody>
      </p:sp>
    </p:spTree>
    <p:extLst>
      <p:ext uri="{BB962C8B-B14F-4D97-AF65-F5344CB8AC3E}">
        <p14:creationId xmlns:p14="http://schemas.microsoft.com/office/powerpoint/2010/main" val="578163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Jewish Migration: 1880-1924</a:t>
            </a:r>
            <a:endParaRPr lang="en-US" dirty="0"/>
          </a:p>
        </p:txBody>
      </p:sp>
      <p:pic>
        <p:nvPicPr>
          <p:cNvPr id="15" name="Content Placeholder 14" descr="m197701770148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93" r="-13393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Statistics:</a:t>
            </a:r>
          </a:p>
          <a:p>
            <a:r>
              <a:rPr lang="en-US" dirty="0" smtClean="0"/>
              <a:t>1820-1920- 45 million immigrants to the U.S.,  3 million are Jewish</a:t>
            </a:r>
          </a:p>
          <a:p>
            <a:r>
              <a:rPr lang="en-US" dirty="0" smtClean="0"/>
              <a:t>1881-1924 – 2.5 million East European Jewish immigrants</a:t>
            </a:r>
          </a:p>
          <a:p>
            <a:pPr lvl="1"/>
            <a:r>
              <a:rPr lang="en-US" dirty="0" smtClean="0"/>
              <a:t>10x over previous 6 decades</a:t>
            </a:r>
          </a:p>
          <a:p>
            <a:r>
              <a:rPr lang="en-US" dirty="0" smtClean="0"/>
              <a:t>1/3 of East European Jews leave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4294967295"/>
          </p:nvPr>
        </p:nvSpPr>
        <p:spPr>
          <a:xfrm>
            <a:off x="0" y="6115050"/>
            <a:ext cx="4040188" cy="742950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/>
              <a:t>http://www.geh.org/fm/lwhprints/htmlsrc/ellis-island_sum00010.html#77:0177:0148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55111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Jewish_Population_Density_in_Europ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00" r="-17500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Jewish Population Density in Europe</a:t>
            </a:r>
            <a:r>
              <a:rPr lang="en-US" sz="1600" b="1" u="sng" dirty="0" smtClean="0">
                <a:effectLst/>
                <a:hlinkClick r:id="rId3"/>
              </a:rPr>
              <a:t>https</a:t>
            </a:r>
            <a:r>
              <a:rPr lang="en-US" sz="1600" b="1" u="sng" dirty="0">
                <a:effectLst/>
                <a:hlinkClick r:id="rId3"/>
              </a:rPr>
              <a:t>://familysearch.org/learn/wiki/en/Jewish_Population_Maps</a:t>
            </a:r>
            <a:r>
              <a:rPr lang="en-US" sz="1600" b="1" dirty="0">
                <a:effectLst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436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Push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Population Explosion</a:t>
            </a:r>
          </a:p>
          <a:p>
            <a:endParaRPr lang="en-US" dirty="0"/>
          </a:p>
          <a:p>
            <a:r>
              <a:rPr lang="en-US" dirty="0" smtClean="0"/>
              <a:t>1800- 1.25 million</a:t>
            </a:r>
          </a:p>
          <a:p>
            <a:r>
              <a:rPr lang="en-US" dirty="0" smtClean="0"/>
              <a:t>1900- 6.5 million </a:t>
            </a:r>
            <a:r>
              <a:rPr lang="en-US" i="1" dirty="0" smtClean="0"/>
              <a:t>despite</a:t>
            </a:r>
            <a:r>
              <a:rPr lang="en-US" dirty="0" smtClean="0"/>
              <a:t> migration to U.S. and no migration to the area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Economic Factors</a:t>
            </a:r>
          </a:p>
          <a:p>
            <a:endParaRPr lang="en-US" dirty="0"/>
          </a:p>
          <a:p>
            <a:r>
              <a:rPr lang="en-US" dirty="0" smtClean="0"/>
              <a:t>Scarcity</a:t>
            </a:r>
          </a:p>
          <a:p>
            <a:r>
              <a:rPr lang="en-US" dirty="0"/>
              <a:t>Jewish trades in decline</a:t>
            </a:r>
          </a:p>
          <a:p>
            <a:r>
              <a:rPr lang="en-US" dirty="0" smtClean="0"/>
              <a:t>Railroads</a:t>
            </a:r>
          </a:p>
          <a:p>
            <a:r>
              <a:rPr lang="en-US" dirty="0" smtClean="0"/>
              <a:t>European economy not sustainable</a:t>
            </a:r>
          </a:p>
          <a:p>
            <a:r>
              <a:rPr lang="en-US" dirty="0" smtClean="0"/>
              <a:t>Galician Jews among the poorest in Europe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471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6115529"/>
            <a:ext cx="4040188" cy="612076"/>
          </a:xfrm>
        </p:spPr>
        <p:txBody>
          <a:bodyPr/>
          <a:lstStyle/>
          <a:p>
            <a:r>
              <a:rPr lang="en-US" sz="1400" dirty="0"/>
              <a:t>http://expositions.nlr.ru/MusicalManuscripts/images/4.jpg</a:t>
            </a:r>
          </a:p>
        </p:txBody>
      </p:sp>
      <p:pic>
        <p:nvPicPr>
          <p:cNvPr id="10" name="Content Placeholder 9" descr="Pale_of_Jewish_Settlement.png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6" b="-566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Tsarist Policies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3"/>
          </p:nvPr>
        </p:nvSpPr>
        <p:spPr>
          <a:xfrm>
            <a:off x="4648200" y="6115527"/>
            <a:ext cx="4040188" cy="612077"/>
          </a:xfrm>
        </p:spPr>
        <p:txBody>
          <a:bodyPr/>
          <a:lstStyle/>
          <a:p>
            <a:r>
              <a:rPr lang="en-US" sz="1400" dirty="0"/>
              <a:t>https://familysearch.org/learn/wiki/en/File:Pale_of_Jewish_Settlement.png</a:t>
            </a:r>
          </a:p>
        </p:txBody>
      </p:sp>
      <p:pic>
        <p:nvPicPr>
          <p:cNvPr id="11" name="Content Placeholder 10" descr="4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67" r="-212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5060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Paper.thmx</Template>
  <TotalTime>1505</TotalTime>
  <Words>1866</Words>
  <Application>Microsoft Macintosh PowerPoint</Application>
  <PresentationFormat>On-screen Show (4:3)</PresentationFormat>
  <Paragraphs>279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Paper</vt:lpstr>
      <vt:lpstr>The Gershwin Legacy: Fascinating Rhythms of the People of  New York</vt:lpstr>
      <vt:lpstr>Walt Whitman “You Whoever You Are”</vt:lpstr>
      <vt:lpstr>The Walt Whitman Connection</vt:lpstr>
      <vt:lpstr>“You Whoever You Are” from  “Salut au Monde” (1856)</vt:lpstr>
      <vt:lpstr>Consider:</vt:lpstr>
      <vt:lpstr>Jewish Migration: 1880-1924</vt:lpstr>
      <vt:lpstr>Jewish Population Density in Europehttps://familysearch.org/learn/wiki/en/Jewish_Population_Maps </vt:lpstr>
      <vt:lpstr>Push Factors</vt:lpstr>
      <vt:lpstr>Tsarist Policies</vt:lpstr>
      <vt:lpstr>Alexander II: “Tsar Liberator”</vt:lpstr>
      <vt:lpstr>Assassination of Alexander II - 1881</vt:lpstr>
      <vt:lpstr>First Wave: 1881-1884 Pogroms</vt:lpstr>
      <vt:lpstr>Second Wave</vt:lpstr>
      <vt:lpstr>Third Wave: World War I, 1917-1921</vt:lpstr>
      <vt:lpstr>Impacts</vt:lpstr>
      <vt:lpstr>Impacts: Emma Lazarus</vt:lpstr>
      <vt:lpstr>Poetry Analysis Emma Lazarus, “The New Colossus”</vt:lpstr>
      <vt:lpstr>Impacts</vt:lpstr>
      <vt:lpstr>Pull Factors: The Garment Industry</vt:lpstr>
      <vt:lpstr>Jews and the Garment Industry</vt:lpstr>
      <vt:lpstr>Merchandising</vt:lpstr>
      <vt:lpstr>Peddling</vt:lpstr>
      <vt:lpstr>The Journey  http://americanhistory.si.edu/onthewater/  </vt:lpstr>
      <vt:lpstr>Ellis Island http://www.nps.gov/elis/learn/historyculture/index.htm  </vt:lpstr>
      <vt:lpstr>The Lower East Side</vt:lpstr>
      <vt:lpstr>The Lower East Side http://www.loc.gov/teachers/classroommaterials/presentationsandactivities/presentations/immigration/polish6.html</vt:lpstr>
      <vt:lpstr>Anzia Yezierska Salome of the Tenements</vt:lpstr>
      <vt:lpstr>Anzia Yezierska Salome of the Tenements</vt:lpstr>
      <vt:lpstr>Tenement Museum https://tenement.org/about.html </vt:lpstr>
      <vt:lpstr>Visualizing History</vt:lpstr>
      <vt:lpstr>Work and Mobility:  Unionization of the Garment Industry</vt:lpstr>
      <vt:lpstr>Triangle  Factory Fire https://www.osha.gov/oas/trianglefactoryfire.html </vt:lpstr>
      <vt:lpstr>Adjustment, Assistance, Assimilation: Major Themes http://digitalcollections.nypl.org/collections/ellis-island-photographs-from-the-collection-of-william-williams-commissioner#/?tab=navigation  </vt:lpstr>
      <vt:lpstr>Adjustment, Assistance, Assimilation: Judaism</vt:lpstr>
      <vt:lpstr>Adjustment, Assistance, Assimilation: Communal Service</vt:lpstr>
      <vt:lpstr>Jewish Education</vt:lpstr>
      <vt:lpstr>Henry Street Settlement House</vt:lpstr>
      <vt:lpstr>Jewish Politics</vt:lpstr>
      <vt:lpstr>Jewish Press</vt:lpstr>
      <vt:lpstr>Yiddish Theater</vt:lpstr>
      <vt:lpstr>Jewish Musical Influences on Gershwin: Irving Berlin </vt:lpstr>
      <vt:lpstr>Musical Influences on Gershwin</vt:lpstr>
      <vt:lpstr>Musical Influences on Gershwin</vt:lpstr>
      <vt:lpstr>Review in the Forward </vt:lpstr>
      <vt:lpstr>Musical Influences on Gershwin: Opera</vt:lpstr>
      <vt:lpstr>Musical Influences on Gershwin: Erik Satie en.wikipedia.com</vt:lpstr>
      <vt:lpstr>Musical Influences on Gershwin: Classical Music en.wikipedia.org</vt:lpstr>
      <vt:lpstr>Musical Influences on Gershwin: Klezmer Music</vt:lpstr>
      <vt:lpstr>Musical Influences on Gershwin: Ferde Grofe</vt:lpstr>
      <vt:lpstr>Reception/Reaction: Anti-Semitism Analyzing Political Cartoons</vt:lpstr>
      <vt:lpstr>Nativism</vt:lpstr>
      <vt:lpstr>The Immigration Debate/Migrant Memoirs:  The Document Analysis Worksheet</vt:lpstr>
      <vt:lpstr>Alter Brody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Hutchinson</dc:creator>
  <cp:lastModifiedBy>Mary Hutchinson</cp:lastModifiedBy>
  <cp:revision>59</cp:revision>
  <dcterms:created xsi:type="dcterms:W3CDTF">2016-01-24T23:22:51Z</dcterms:created>
  <dcterms:modified xsi:type="dcterms:W3CDTF">2016-02-11T19:04:19Z</dcterms:modified>
</cp:coreProperties>
</file>