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740149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2284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254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33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433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3962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0602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043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8170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991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068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13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62755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8203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7830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6918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8259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0657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514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2554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840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02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839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9001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591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69307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9898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2023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20287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1598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71796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550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0717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335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592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8344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6575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1780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gT0SUMSjMW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GEsSABmWKu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com/v/fVQjGGJVSX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f7_b_jyRVR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bcnews.go.com/blogs/headlines/2013/06/medgar-evers-murder-50-years-la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com/v/ibJFzOBtma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com/v/Z-mQ8j0ySJ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com/v/fVQjGGJVSX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hicagofreedomsumme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pbs.org/wgbh/americanexperience/freedomriders/assets/images/stills/81587.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youtube.com/v/4AGQQhFSy5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106809"/>
            <a:ext cx="7772400" cy="1238099"/>
          </a:xfrm>
          <a:prstGeom prst="rect">
            <a:avLst/>
          </a:prstGeom>
        </p:spPr>
        <p:txBody>
          <a:bodyPr lIns="91425" tIns="91425" rIns="91425" bIns="91425" anchor="b" anchorCtr="0">
            <a:noAutofit/>
          </a:bodyPr>
          <a:lstStyle/>
          <a:p>
            <a:pPr>
              <a:spcBef>
                <a:spcPts val="0"/>
              </a:spcBef>
              <a:buNone/>
            </a:pPr>
            <a:r>
              <a:rPr lang="en" sz="7200">
                <a:latin typeface="Miniver"/>
                <a:ea typeface="Miniver"/>
                <a:cs typeface="Miniver"/>
                <a:sym typeface="Miniver"/>
              </a:rPr>
              <a:t>Lift Every Voice</a:t>
            </a:r>
          </a:p>
        </p:txBody>
      </p:sp>
      <p:sp>
        <p:nvSpPr>
          <p:cNvPr id="71" name="Shape 71"/>
          <p:cNvSpPr txBox="1">
            <a:spLocks noGrp="1"/>
          </p:cNvSpPr>
          <p:nvPr>
            <p:ph type="subTitle" idx="1"/>
          </p:nvPr>
        </p:nvSpPr>
        <p:spPr>
          <a:xfrm>
            <a:off x="3236950" y="2463150"/>
            <a:ext cx="5221199" cy="1500899"/>
          </a:xfrm>
          <a:prstGeom prst="rect">
            <a:avLst/>
          </a:prstGeom>
        </p:spPr>
        <p:txBody>
          <a:bodyPr lIns="91425" tIns="91425" rIns="91425" bIns="91425" anchor="t" anchorCtr="0">
            <a:noAutofit/>
          </a:bodyPr>
          <a:lstStyle/>
          <a:p>
            <a:pPr algn="r">
              <a:spcBef>
                <a:spcPts val="0"/>
              </a:spcBef>
              <a:buNone/>
            </a:pPr>
            <a:r>
              <a:rPr lang="en">
                <a:solidFill>
                  <a:srgbClr val="F1C232"/>
                </a:solidFill>
                <a:latin typeface="Oswald"/>
                <a:ea typeface="Oswald"/>
                <a:cs typeface="Oswald"/>
                <a:sym typeface="Oswald"/>
              </a:rPr>
              <a:t>The Music of Black Women During the Civil Rights Movement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5"/>
            <a:ext cx="8229600" cy="620700"/>
          </a:xfrm>
          <a:prstGeom prst="rect">
            <a:avLst/>
          </a:prstGeom>
        </p:spPr>
        <p:txBody>
          <a:bodyPr lIns="91425" tIns="91425" rIns="91425" bIns="91425" anchor="b" anchorCtr="0">
            <a:noAutofit/>
          </a:bodyPr>
          <a:lstStyle/>
          <a:p>
            <a:pPr lvl="0">
              <a:spcBef>
                <a:spcPts val="0"/>
              </a:spcBef>
              <a:buNone/>
            </a:pPr>
            <a:r>
              <a:rPr lang="en">
                <a:latin typeface="Miniver"/>
                <a:ea typeface="Miniver"/>
                <a:cs typeface="Miniver"/>
                <a:sym typeface="Miniver"/>
              </a:rPr>
              <a:t>Mahalia Jackson (1911-1972)</a:t>
            </a:r>
          </a:p>
        </p:txBody>
      </p:sp>
      <p:sp>
        <p:nvSpPr>
          <p:cNvPr id="152" name="Shape 152"/>
          <p:cNvSpPr txBox="1">
            <a:spLocks noGrp="1"/>
          </p:cNvSpPr>
          <p:nvPr>
            <p:ph type="body" idx="1"/>
          </p:nvPr>
        </p:nvSpPr>
        <p:spPr>
          <a:xfrm>
            <a:off x="117900" y="1147625"/>
            <a:ext cx="5754900" cy="38099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7826"/>
              <a:buFont typeface="Arial"/>
              <a:buNone/>
            </a:pPr>
            <a:r>
              <a:rPr lang="en" sz="2300">
                <a:solidFill>
                  <a:srgbClr val="D9D9D9"/>
                </a:solidFill>
                <a:latin typeface="Oswald"/>
                <a:ea typeface="Oswald"/>
                <a:cs typeface="Oswald"/>
                <a:sym typeface="Oswald"/>
              </a:rPr>
              <a:t>•Born in New Orleans</a:t>
            </a:r>
          </a:p>
          <a:p>
            <a:pPr lvl="0" rtl="0">
              <a:lnSpc>
                <a:spcPct val="115000"/>
              </a:lnSpc>
              <a:spcBef>
                <a:spcPts val="800"/>
              </a:spcBef>
              <a:buClr>
                <a:schemeClr val="dk1"/>
              </a:buClr>
              <a:buSzPct val="47826"/>
              <a:buFont typeface="Arial"/>
              <a:buNone/>
            </a:pPr>
            <a:r>
              <a:rPr lang="en" sz="2300">
                <a:solidFill>
                  <a:srgbClr val="D9D9D9"/>
                </a:solidFill>
                <a:latin typeface="Oswald"/>
                <a:ea typeface="Oswald"/>
                <a:cs typeface="Oswald"/>
                <a:sym typeface="Oswald"/>
              </a:rPr>
              <a:t>•Moved to Chicago 1928</a:t>
            </a:r>
          </a:p>
          <a:p>
            <a:pPr lvl="0" rtl="0">
              <a:lnSpc>
                <a:spcPct val="115000"/>
              </a:lnSpc>
              <a:spcBef>
                <a:spcPts val="800"/>
              </a:spcBef>
              <a:buClr>
                <a:schemeClr val="dk1"/>
              </a:buClr>
              <a:buSzPct val="47826"/>
              <a:buFont typeface="Arial"/>
              <a:buNone/>
            </a:pPr>
            <a:r>
              <a:rPr lang="en" sz="2300">
                <a:solidFill>
                  <a:srgbClr val="D9D9D9"/>
                </a:solidFill>
                <a:latin typeface="Oswald"/>
                <a:ea typeface="Oswald"/>
                <a:cs typeface="Oswald"/>
                <a:sym typeface="Oswald"/>
              </a:rPr>
              <a:t>•1947 solo gospel album sold 8 million copies- international fame</a:t>
            </a:r>
          </a:p>
          <a:p>
            <a:pPr lvl="0" rtl="0">
              <a:lnSpc>
                <a:spcPct val="115000"/>
              </a:lnSpc>
              <a:spcBef>
                <a:spcPts val="800"/>
              </a:spcBef>
              <a:buClr>
                <a:schemeClr val="dk1"/>
              </a:buClr>
              <a:buSzPct val="47826"/>
              <a:buFont typeface="Arial"/>
              <a:buNone/>
            </a:pPr>
            <a:r>
              <a:rPr lang="en" sz="2300">
                <a:solidFill>
                  <a:srgbClr val="D9D9D9"/>
                </a:solidFill>
                <a:latin typeface="Oswald"/>
                <a:ea typeface="Oswald"/>
                <a:cs typeface="Oswald"/>
                <a:sym typeface="Oswald"/>
              </a:rPr>
              <a:t>•Appeared with Dr. King – speeches, fundraisers</a:t>
            </a:r>
          </a:p>
          <a:p>
            <a:pPr lvl="0" rtl="0">
              <a:lnSpc>
                <a:spcPct val="115000"/>
              </a:lnSpc>
              <a:spcBef>
                <a:spcPts val="800"/>
              </a:spcBef>
              <a:buClr>
                <a:schemeClr val="dk1"/>
              </a:buClr>
              <a:buSzPct val="47826"/>
              <a:buFont typeface="Arial"/>
              <a:buNone/>
            </a:pPr>
            <a:r>
              <a:rPr lang="en" sz="2300">
                <a:solidFill>
                  <a:srgbClr val="D9D9D9"/>
                </a:solidFill>
                <a:latin typeface="Oswald"/>
                <a:ea typeface="Oswald"/>
                <a:cs typeface="Oswald"/>
                <a:sym typeface="Oswald"/>
              </a:rPr>
              <a:t>•“Voice” of the Movement- inspiration of her singing </a:t>
            </a:r>
          </a:p>
          <a:p>
            <a:pPr lvl="0" rtl="0">
              <a:lnSpc>
                <a:spcPct val="115000"/>
              </a:lnSpc>
              <a:spcBef>
                <a:spcPts val="800"/>
              </a:spcBef>
              <a:buClr>
                <a:schemeClr val="dk1"/>
              </a:buClr>
              <a:buFont typeface="Arial"/>
              <a:buNone/>
            </a:pPr>
            <a:endParaRPr sz="2300">
              <a:solidFill>
                <a:srgbClr val="D9D9D9"/>
              </a:solidFill>
              <a:latin typeface="Oswald"/>
              <a:ea typeface="Oswald"/>
              <a:cs typeface="Oswald"/>
              <a:sym typeface="Oswald"/>
            </a:endParaRPr>
          </a:p>
          <a:p>
            <a:pPr>
              <a:spcBef>
                <a:spcPts val="0"/>
              </a:spcBef>
              <a:buNone/>
            </a:pPr>
            <a:endParaRPr sz="2300">
              <a:latin typeface="Oswald"/>
              <a:ea typeface="Oswald"/>
              <a:cs typeface="Oswald"/>
              <a:sym typeface="Oswald"/>
            </a:endParaRPr>
          </a:p>
        </p:txBody>
      </p:sp>
      <p:sp>
        <p:nvSpPr>
          <p:cNvPr id="153" name="Shape 153"/>
          <p:cNvSpPr txBox="1"/>
          <p:nvPr/>
        </p:nvSpPr>
        <p:spPr>
          <a:xfrm>
            <a:off x="535925" y="622825"/>
            <a:ext cx="3910200" cy="7551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F1C232"/>
                </a:solidFill>
                <a:latin typeface="Miniver"/>
                <a:ea typeface="Miniver"/>
                <a:cs typeface="Miniver"/>
                <a:sym typeface="Miniver"/>
              </a:rPr>
              <a:t>“Queen of Gospel”</a:t>
            </a:r>
          </a:p>
        </p:txBody>
      </p:sp>
      <p:sp>
        <p:nvSpPr>
          <p:cNvPr id="154" name="Shape 154"/>
          <p:cNvSpPr/>
          <p:nvPr/>
        </p:nvSpPr>
        <p:spPr>
          <a:xfrm>
            <a:off x="5789275" y="850450"/>
            <a:ext cx="3201899" cy="2887499"/>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27BA0"/>
              </a:solidFill>
            </a:endParaRPr>
          </a:p>
        </p:txBody>
      </p:sp>
      <p:pic>
        <p:nvPicPr>
          <p:cNvPr id="155" name="Shape 155"/>
          <p:cNvPicPr preferRelativeResize="0"/>
          <p:nvPr/>
        </p:nvPicPr>
        <p:blipFill>
          <a:blip r:embed="rId3">
            <a:alphaModFix/>
          </a:blip>
          <a:stretch>
            <a:fillRect/>
          </a:stretch>
        </p:blipFill>
        <p:spPr>
          <a:xfrm>
            <a:off x="5872800" y="1016425"/>
            <a:ext cx="2995975" cy="2606505"/>
          </a:xfrm>
          <a:prstGeom prst="rect">
            <a:avLst/>
          </a:prstGeom>
          <a:noFill/>
          <a:ln>
            <a:noFill/>
          </a:ln>
        </p:spPr>
      </p:pic>
      <p:sp>
        <p:nvSpPr>
          <p:cNvPr id="156" name="Shape 156"/>
          <p:cNvSpPr txBox="1"/>
          <p:nvPr/>
        </p:nvSpPr>
        <p:spPr>
          <a:xfrm>
            <a:off x="2866200" y="4202525"/>
            <a:ext cx="6216600" cy="755100"/>
          </a:xfrm>
          <a:prstGeom prst="rect">
            <a:avLst/>
          </a:prstGeom>
          <a:noFill/>
          <a:ln>
            <a:noFill/>
          </a:ln>
        </p:spPr>
        <p:txBody>
          <a:bodyPr lIns="91425" tIns="91425" rIns="91425" bIns="91425" anchor="t" anchorCtr="0">
            <a:noAutofit/>
          </a:bodyPr>
          <a:lstStyle/>
          <a:p>
            <a:pPr>
              <a:spcBef>
                <a:spcPts val="0"/>
              </a:spcBef>
              <a:buNone/>
            </a:pPr>
            <a:r>
              <a:rPr lang="en" sz="2800">
                <a:solidFill>
                  <a:srgbClr val="F1C232"/>
                </a:solidFill>
                <a:latin typeface="Cedarville Cursive"/>
                <a:ea typeface="Cedarville Cursive"/>
                <a:cs typeface="Cedarville Cursive"/>
                <a:sym typeface="Cedarville Cursive"/>
              </a:rPr>
              <a:t>“Tell them about the dream, Martin.”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1200"/>
                                        <p:tgtEl>
                                          <p:spTgt spid="153"/>
                                        </p:tgtEl>
                                        <p:attrNameLst>
                                          <p:attrName>ppt_w</p:attrName>
                                        </p:attrNameLst>
                                      </p:cBhvr>
                                      <p:tavLst>
                                        <p:tav tm="0">
                                          <p:val>
                                            <p:strVal val="0"/>
                                          </p:val>
                                        </p:tav>
                                        <p:tav tm="100000">
                                          <p:val>
                                            <p:strVal val="#ppt_w"/>
                                          </p:val>
                                        </p:tav>
                                      </p:tavLst>
                                    </p:anim>
                                    <p:anim calcmode="lin" valueType="num">
                                      <p:cBhvr additive="base">
                                        <p:cTn id="8" dur="1200"/>
                                        <p:tgtEl>
                                          <p:spTgt spid="1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1100"/>
                                        <p:tgtEl>
                                          <p:spTgt spid="1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additive="base">
                                        <p:cTn id="18" dur="1000"/>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73525" y="129500"/>
            <a:ext cx="7756799"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Mahalia Jackson (continued)</a:t>
            </a:r>
          </a:p>
        </p:txBody>
      </p:sp>
      <p:sp>
        <p:nvSpPr>
          <p:cNvPr id="162" name="Shape 162"/>
          <p:cNvSpPr txBox="1">
            <a:spLocks noGrp="1"/>
          </p:cNvSpPr>
          <p:nvPr>
            <p:ph type="body" idx="1"/>
          </p:nvPr>
        </p:nvSpPr>
        <p:spPr>
          <a:xfrm>
            <a:off x="178950" y="1036800"/>
            <a:ext cx="4702800" cy="2830499"/>
          </a:xfrm>
          <a:prstGeom prst="rect">
            <a:avLst/>
          </a:prstGeom>
        </p:spPr>
        <p:txBody>
          <a:bodyPr lIns="91425" tIns="91425" rIns="91425" bIns="91425" anchor="t" anchorCtr="0">
            <a:noAutofit/>
          </a:bodyPr>
          <a:lstStyle/>
          <a:p>
            <a:pPr>
              <a:spcBef>
                <a:spcPts val="0"/>
              </a:spcBef>
              <a:buNone/>
            </a:pPr>
            <a:r>
              <a:rPr lang="en" sz="2200">
                <a:latin typeface="Oswald"/>
                <a:ea typeface="Oswald"/>
                <a:cs typeface="Oswald"/>
                <a:sym typeface="Oswald"/>
              </a:rPr>
              <a:t>One of the most famous events in the movement was the March on Washington and, according to Olson, “only one person seemed to care that, in the planning for what the leaders hoped would be the most glorious moment of the civil rights struggle, women had been completely ignored” (284).</a:t>
            </a:r>
          </a:p>
        </p:txBody>
      </p:sp>
      <p:sp>
        <p:nvSpPr>
          <p:cNvPr id="163" name="Shape 163"/>
          <p:cNvSpPr/>
          <p:nvPr/>
        </p:nvSpPr>
        <p:spPr>
          <a:xfrm>
            <a:off x="5078125" y="940850"/>
            <a:ext cx="3906599" cy="2922600"/>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50">
                <a:solidFill>
                  <a:srgbClr val="BBBBBB"/>
                </a:solidFill>
              </a:rPr>
              <a:t>&lt;iframe width="640" heig</a:t>
            </a:r>
          </a:p>
        </p:txBody>
      </p:sp>
      <p:sp>
        <p:nvSpPr>
          <p:cNvPr id="164" name="Shape 164"/>
          <p:cNvSpPr txBox="1"/>
          <p:nvPr/>
        </p:nvSpPr>
        <p:spPr>
          <a:xfrm>
            <a:off x="178950" y="3817375"/>
            <a:ext cx="8805900" cy="1150799"/>
          </a:xfrm>
          <a:prstGeom prst="rect">
            <a:avLst/>
          </a:prstGeom>
          <a:noFill/>
          <a:ln>
            <a:noFill/>
          </a:ln>
        </p:spPr>
        <p:txBody>
          <a:bodyPr lIns="91425" tIns="91425" rIns="91425" bIns="91425" anchor="ctr" anchorCtr="0">
            <a:noAutofit/>
          </a:bodyPr>
          <a:lstStyle/>
          <a:p>
            <a:pPr rtl="0">
              <a:lnSpc>
                <a:spcPct val="100000"/>
              </a:lnSpc>
              <a:spcBef>
                <a:spcPts val="0"/>
              </a:spcBef>
              <a:buNone/>
            </a:pPr>
            <a:endParaRPr sz="2000" b="1">
              <a:solidFill>
                <a:srgbClr val="F1C232"/>
              </a:solidFill>
              <a:latin typeface="Cedarville Cursive"/>
              <a:ea typeface="Cedarville Cursive"/>
              <a:cs typeface="Cedarville Cursive"/>
              <a:sym typeface="Cedarville Cursive"/>
            </a:endParaRPr>
          </a:p>
          <a:p>
            <a:pPr lvl="0" rtl="0">
              <a:lnSpc>
                <a:spcPct val="100000"/>
              </a:lnSpc>
              <a:spcBef>
                <a:spcPts val="0"/>
              </a:spcBef>
              <a:buNone/>
            </a:pPr>
            <a:r>
              <a:rPr lang="en" sz="2400" b="1">
                <a:solidFill>
                  <a:srgbClr val="F1C232"/>
                </a:solidFill>
                <a:latin typeface="Cedarville Cursive"/>
                <a:ea typeface="Cedarville Cursive"/>
                <a:cs typeface="Cedarville Cursive"/>
                <a:sym typeface="Cedarville Cursive"/>
              </a:rPr>
              <a:t>Rosa Parks and other important female figures were silenced; on such a monumental day in America, the only medium which allowed women to have a prominent voice, was through song</a:t>
            </a:r>
            <a:r>
              <a:rPr lang="en" sz="2400">
                <a:solidFill>
                  <a:srgbClr val="F1C232"/>
                </a:solidFill>
                <a:latin typeface="Cedarville Cursive"/>
                <a:ea typeface="Cedarville Cursive"/>
                <a:cs typeface="Cedarville Cursive"/>
                <a:sym typeface="Cedarville Cursive"/>
              </a:rPr>
              <a:t>.</a:t>
            </a:r>
          </a:p>
          <a:p>
            <a:pPr lvl="0" rtl="0">
              <a:spcBef>
                <a:spcPts val="0"/>
              </a:spcBef>
              <a:buNone/>
            </a:pPr>
            <a:endParaRPr sz="1800">
              <a:solidFill>
                <a:srgbClr val="F1C232"/>
              </a:solidFill>
              <a:latin typeface="Cedarville Cursive"/>
              <a:ea typeface="Cedarville Cursive"/>
              <a:cs typeface="Cedarville Cursive"/>
              <a:sym typeface="Cedarville Cursive"/>
            </a:endParaRPr>
          </a:p>
        </p:txBody>
      </p:sp>
      <p:sp>
        <p:nvSpPr>
          <p:cNvPr id="165" name="Shape 165">
            <a:hlinkClick r:id="rId3"/>
          </p:cNvPr>
          <p:cNvSpPr/>
          <p:nvPr/>
        </p:nvSpPr>
        <p:spPr>
          <a:xfrm>
            <a:off x="5251525" y="1067212"/>
            <a:ext cx="3559799" cy="2669849"/>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31350" y="0"/>
            <a:ext cx="6337499" cy="85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Odetta Holmes (1930-2008)</a:t>
            </a:r>
          </a:p>
        </p:txBody>
      </p:sp>
      <p:sp>
        <p:nvSpPr>
          <p:cNvPr id="171" name="Shape 171"/>
          <p:cNvSpPr txBox="1">
            <a:spLocks noGrp="1"/>
          </p:cNvSpPr>
          <p:nvPr>
            <p:ph type="body" idx="1"/>
          </p:nvPr>
        </p:nvSpPr>
        <p:spPr>
          <a:xfrm>
            <a:off x="131350" y="1089200"/>
            <a:ext cx="6337499" cy="38367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•Born in Birmingham, Alabama</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•Moved to Los Angeles</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•Trained as classical (opera) singer</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•Influenced by folk, blues and gospel</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•“Odetta Strum”</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•Participant March on Washington (1963 and 1983) and Selma to Montgomery March</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•NEA National Medal of the Arts</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•Library of Congress Living Legend</a:t>
            </a:r>
          </a:p>
          <a:p>
            <a:pPr>
              <a:spcBef>
                <a:spcPts val="0"/>
              </a:spcBef>
              <a:buNone/>
            </a:pPr>
            <a:endParaRPr sz="2200">
              <a:latin typeface="Oswald"/>
              <a:ea typeface="Oswald"/>
              <a:cs typeface="Oswald"/>
              <a:sym typeface="Oswald"/>
            </a:endParaRPr>
          </a:p>
        </p:txBody>
      </p:sp>
      <p:sp>
        <p:nvSpPr>
          <p:cNvPr id="172" name="Shape 172">
            <a:hlinkClick r:id="rId3"/>
          </p:cNvPr>
          <p:cNvSpPr/>
          <p:nvPr/>
        </p:nvSpPr>
        <p:spPr>
          <a:xfrm>
            <a:off x="4161900" y="1603599"/>
            <a:ext cx="1871774" cy="1365550"/>
          </a:xfrm>
          <a:prstGeom prst="rect">
            <a:avLst/>
          </a:prstGeom>
          <a:blipFill>
            <a:blip r:embed="rId4">
              <a:alphaModFix/>
            </a:blip>
            <a:stretch>
              <a:fillRect/>
            </a:stretch>
          </a:blipFill>
          <a:ln>
            <a:noFill/>
          </a:ln>
        </p:spPr>
      </p:sp>
      <p:sp>
        <p:nvSpPr>
          <p:cNvPr id="173" name="Shape 173"/>
          <p:cNvSpPr txBox="1"/>
          <p:nvPr/>
        </p:nvSpPr>
        <p:spPr>
          <a:xfrm>
            <a:off x="194775" y="564975"/>
            <a:ext cx="5838900" cy="786900"/>
          </a:xfrm>
          <a:prstGeom prst="rect">
            <a:avLst/>
          </a:prstGeom>
          <a:noFill/>
          <a:ln>
            <a:noFill/>
          </a:ln>
        </p:spPr>
        <p:txBody>
          <a:bodyPr lIns="91425" tIns="91425" rIns="91425" bIns="91425" anchor="ctr" anchorCtr="0">
            <a:noAutofit/>
          </a:bodyPr>
          <a:lstStyle/>
          <a:p>
            <a:pPr lvl="0" rtl="0">
              <a:spcBef>
                <a:spcPts val="0"/>
              </a:spcBef>
              <a:buNone/>
            </a:pPr>
            <a:r>
              <a:rPr lang="en" sz="2400" b="1">
                <a:solidFill>
                  <a:srgbClr val="F1C232"/>
                </a:solidFill>
                <a:latin typeface="Miniver"/>
                <a:ea typeface="Miniver"/>
                <a:cs typeface="Miniver"/>
                <a:sym typeface="Miniver"/>
              </a:rPr>
              <a:t>“Soundtrack of the Civil Rights Movement”</a:t>
            </a:r>
          </a:p>
        </p:txBody>
      </p:sp>
      <p:sp>
        <p:nvSpPr>
          <p:cNvPr id="174" name="Shape 174"/>
          <p:cNvSpPr txBox="1"/>
          <p:nvPr/>
        </p:nvSpPr>
        <p:spPr>
          <a:xfrm>
            <a:off x="3865100" y="3715350"/>
            <a:ext cx="5156699" cy="1131899"/>
          </a:xfrm>
          <a:prstGeom prst="rect">
            <a:avLst/>
          </a:prstGeom>
          <a:noFill/>
          <a:ln>
            <a:noFill/>
          </a:ln>
        </p:spPr>
        <p:txBody>
          <a:bodyPr lIns="91425" tIns="91425" rIns="91425" bIns="91425" anchor="t" anchorCtr="0">
            <a:noAutofit/>
          </a:bodyPr>
          <a:lstStyle/>
          <a:p>
            <a:pPr>
              <a:spcBef>
                <a:spcPts val="0"/>
              </a:spcBef>
              <a:buNone/>
            </a:pPr>
            <a:r>
              <a:rPr lang="en" sz="1900">
                <a:solidFill>
                  <a:srgbClr val="F1C232"/>
                </a:solidFill>
                <a:latin typeface="Cedarville Cursive"/>
                <a:ea typeface="Cedarville Cursive"/>
                <a:cs typeface="Cedarville Cursive"/>
                <a:sym typeface="Cedarville Cursive"/>
              </a:rPr>
              <a:t>“Through those songs, I learned things about the history of black people in this country that the historians in school had not been willing to tell us about or had lied about.” -Odetta</a:t>
            </a:r>
          </a:p>
        </p:txBody>
      </p:sp>
      <p:sp>
        <p:nvSpPr>
          <p:cNvPr id="175" name="Shape 175"/>
          <p:cNvSpPr/>
          <p:nvPr/>
        </p:nvSpPr>
        <p:spPr>
          <a:xfrm>
            <a:off x="6173300" y="783500"/>
            <a:ext cx="2848500" cy="2154899"/>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solidFill>
                <a:srgbClr val="C27BA0"/>
              </a:solidFill>
            </a:endParaRPr>
          </a:p>
        </p:txBody>
      </p:sp>
      <p:pic>
        <p:nvPicPr>
          <p:cNvPr id="176" name="Shape 176"/>
          <p:cNvPicPr preferRelativeResize="0"/>
          <p:nvPr/>
        </p:nvPicPr>
        <p:blipFill>
          <a:blip r:embed="rId5">
            <a:alphaModFix/>
          </a:blip>
          <a:stretch>
            <a:fillRect/>
          </a:stretch>
        </p:blipFill>
        <p:spPr>
          <a:xfrm>
            <a:off x="6295300" y="925100"/>
            <a:ext cx="2604501" cy="1871700"/>
          </a:xfrm>
          <a:prstGeom prst="rect">
            <a:avLst/>
          </a:prstGeom>
          <a:noFill/>
          <a:ln>
            <a:noFill/>
          </a:ln>
        </p:spPr>
      </p:pic>
      <p:sp>
        <p:nvSpPr>
          <p:cNvPr id="177" name="Shape 177"/>
          <p:cNvSpPr txBox="1"/>
          <p:nvPr/>
        </p:nvSpPr>
        <p:spPr>
          <a:xfrm>
            <a:off x="7307300" y="2938400"/>
            <a:ext cx="1714500" cy="275100"/>
          </a:xfrm>
          <a:prstGeom prst="rect">
            <a:avLst/>
          </a:prstGeom>
          <a:noFill/>
          <a:ln>
            <a:noFill/>
          </a:ln>
        </p:spPr>
        <p:txBody>
          <a:bodyPr lIns="91425" tIns="91425" rIns="91425" bIns="91425" anchor="ctr" anchorCtr="0">
            <a:noAutofit/>
          </a:bodyPr>
          <a:lstStyle/>
          <a:p>
            <a:pPr lvl="0" algn="r" rtl="0">
              <a:lnSpc>
                <a:spcPct val="115000"/>
              </a:lnSpc>
              <a:spcBef>
                <a:spcPts val="500"/>
              </a:spcBef>
              <a:buNone/>
            </a:pPr>
            <a:r>
              <a:rPr lang="en">
                <a:solidFill>
                  <a:srgbClr val="F1C232"/>
                </a:solidFill>
                <a:latin typeface="Economica"/>
                <a:ea typeface="Economica"/>
                <a:cs typeface="Economica"/>
                <a:sym typeface="Economica"/>
              </a:rPr>
              <a:t>Photo: nydailynews.com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ppt_w</p:attrName>
                                        </p:attrNameLst>
                                      </p:cBhvr>
                                      <p:tavLst>
                                        <p:tav tm="0">
                                          <p:val>
                                            <p:strVal val="0"/>
                                          </p:val>
                                        </p:tav>
                                        <p:tav tm="100000">
                                          <p:val>
                                            <p:strVal val="#ppt_w"/>
                                          </p:val>
                                        </p:tav>
                                      </p:tavLst>
                                    </p:anim>
                                    <p:anim calcmode="lin" valueType="num">
                                      <p:cBhvr additive="base">
                                        <p:cTn id="8" dur="1000"/>
                                        <p:tgtEl>
                                          <p:spTgt spid="17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1000"/>
                                        <p:tgtEl>
                                          <p:spTgt spid="1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4"/>
                                        </p:tgtEl>
                                        <p:attrNameLst>
                                          <p:attrName>style.visibility</p:attrName>
                                        </p:attrNameLst>
                                      </p:cBhvr>
                                      <p:to>
                                        <p:strVal val="visible"/>
                                      </p:to>
                                    </p:set>
                                    <p:anim calcmode="lin" valueType="num">
                                      <p:cBhvr additive="base">
                                        <p:cTn id="18" dur="1000"/>
                                        <p:tgtEl>
                                          <p:spTgt spid="1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75550" y="170750"/>
            <a:ext cx="8229600" cy="64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Nina Simone </a:t>
            </a:r>
            <a:r>
              <a:rPr lang="en" sz="3000">
                <a:latin typeface="Miniver"/>
                <a:ea typeface="Miniver"/>
                <a:cs typeface="Miniver"/>
                <a:sym typeface="Miniver"/>
              </a:rPr>
              <a:t>(1933-2003)</a:t>
            </a:r>
          </a:p>
        </p:txBody>
      </p:sp>
      <p:sp>
        <p:nvSpPr>
          <p:cNvPr id="183" name="Shape 183"/>
          <p:cNvSpPr txBox="1">
            <a:spLocks noGrp="1"/>
          </p:cNvSpPr>
          <p:nvPr>
            <p:ph type="body" idx="1"/>
          </p:nvPr>
        </p:nvSpPr>
        <p:spPr>
          <a:xfrm>
            <a:off x="130500" y="1281000"/>
            <a:ext cx="8882999" cy="3862500"/>
          </a:xfrm>
          <a:prstGeom prst="rect">
            <a:avLst/>
          </a:prstGeom>
        </p:spPr>
        <p:txBody>
          <a:bodyPr lIns="91425" tIns="91425" rIns="91425" bIns="91425" anchor="t" anchorCtr="0">
            <a:noAutofit/>
          </a:bodyPr>
          <a:lstStyle/>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•Born Eunice Waymon in North Carolina</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•Dreamed of becoming first black classical pianist</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•Denied scholarship at Curtis Institute of Music (Philadelphia)</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•Moved to New York to study classical piano at Juilliard</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•Played clubs – creating name Nina Simone, so at not to offend mother, became a singer</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•Fused gospel and pop with classical</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•Stated, “I am not non-violent!” to Dr. King</a:t>
            </a:r>
          </a:p>
          <a:p>
            <a:pPr lvl="0" rtl="0">
              <a:lnSpc>
                <a:spcPct val="115000"/>
              </a:lnSpc>
              <a:spcBef>
                <a:spcPts val="0"/>
              </a:spcBef>
              <a:buClr>
                <a:schemeClr val="dk1"/>
              </a:buClr>
              <a:buSzPct val="55000"/>
              <a:buFont typeface="Arial"/>
              <a:buNone/>
            </a:pPr>
            <a:r>
              <a:rPr lang="en" sz="2000">
                <a:solidFill>
                  <a:srgbClr val="D9D9D9"/>
                </a:solidFill>
                <a:latin typeface="Oswald"/>
                <a:ea typeface="Oswald"/>
                <a:cs typeface="Oswald"/>
                <a:sym typeface="Oswald"/>
              </a:rPr>
              <a:t>•Civil Rights activist – performances at and compositions about events of the Movement</a:t>
            </a:r>
          </a:p>
          <a:p>
            <a:pPr>
              <a:spcBef>
                <a:spcPts val="0"/>
              </a:spcBef>
              <a:buNone/>
            </a:pPr>
            <a:endParaRPr sz="2000">
              <a:solidFill>
                <a:srgbClr val="D9D9D9"/>
              </a:solidFill>
              <a:latin typeface="Oswald"/>
              <a:ea typeface="Oswald"/>
              <a:cs typeface="Oswald"/>
              <a:sym typeface="Oswald"/>
            </a:endParaRPr>
          </a:p>
        </p:txBody>
      </p:sp>
      <p:sp>
        <p:nvSpPr>
          <p:cNvPr id="184" name="Shape 184"/>
          <p:cNvSpPr txBox="1"/>
          <p:nvPr/>
        </p:nvSpPr>
        <p:spPr>
          <a:xfrm>
            <a:off x="275550" y="756300"/>
            <a:ext cx="3962699" cy="524699"/>
          </a:xfrm>
          <a:prstGeom prst="rect">
            <a:avLst/>
          </a:prstGeom>
          <a:noFill/>
          <a:ln>
            <a:noFill/>
          </a:ln>
        </p:spPr>
        <p:txBody>
          <a:bodyPr lIns="91425" tIns="91425" rIns="91425" bIns="91425" anchor="t" anchorCtr="0">
            <a:noAutofit/>
          </a:bodyPr>
          <a:lstStyle/>
          <a:p>
            <a:pPr lvl="0">
              <a:spcBef>
                <a:spcPts val="0"/>
              </a:spcBef>
              <a:buClr>
                <a:schemeClr val="dk1"/>
              </a:buClr>
              <a:buSzPct val="45833"/>
              <a:buFont typeface="Arial"/>
              <a:buNone/>
            </a:pPr>
            <a:r>
              <a:rPr lang="en" sz="2400" b="1">
                <a:solidFill>
                  <a:srgbClr val="F1C232"/>
                </a:solidFill>
                <a:latin typeface="Miniver"/>
                <a:ea typeface="Miniver"/>
                <a:cs typeface="Miniver"/>
                <a:sym typeface="Miniver"/>
              </a:rPr>
              <a:t>“High Priestess of Soul”</a:t>
            </a:r>
          </a:p>
        </p:txBody>
      </p:sp>
      <p:sp>
        <p:nvSpPr>
          <p:cNvPr id="185" name="Shape 185"/>
          <p:cNvSpPr/>
          <p:nvPr/>
        </p:nvSpPr>
        <p:spPr>
          <a:xfrm>
            <a:off x="5627825" y="91775"/>
            <a:ext cx="3455100" cy="2015400"/>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86" name="Shape 186"/>
          <p:cNvPicPr preferRelativeResize="0"/>
          <p:nvPr/>
        </p:nvPicPr>
        <p:blipFill>
          <a:blip r:embed="rId3">
            <a:alphaModFix/>
          </a:blip>
          <a:stretch>
            <a:fillRect/>
          </a:stretch>
        </p:blipFill>
        <p:spPr>
          <a:xfrm>
            <a:off x="5697224" y="170750"/>
            <a:ext cx="3316274" cy="1861849"/>
          </a:xfrm>
          <a:prstGeom prst="rect">
            <a:avLst/>
          </a:prstGeom>
          <a:noFill/>
          <a:ln>
            <a:noFill/>
          </a:ln>
        </p:spPr>
      </p:pic>
      <p:sp>
        <p:nvSpPr>
          <p:cNvPr id="187" name="Shape 187"/>
          <p:cNvSpPr txBox="1"/>
          <p:nvPr/>
        </p:nvSpPr>
        <p:spPr>
          <a:xfrm>
            <a:off x="7381575" y="2032600"/>
            <a:ext cx="1557600" cy="288000"/>
          </a:xfrm>
          <a:prstGeom prst="rect">
            <a:avLst/>
          </a:prstGeom>
          <a:noFill/>
          <a:ln>
            <a:noFill/>
          </a:ln>
        </p:spPr>
        <p:txBody>
          <a:bodyPr lIns="91425" tIns="91425" rIns="91425" bIns="91425" anchor="t" anchorCtr="0">
            <a:noAutofit/>
          </a:bodyPr>
          <a:lstStyle/>
          <a:p>
            <a:pPr>
              <a:spcBef>
                <a:spcPts val="0"/>
              </a:spcBef>
              <a:buNone/>
            </a:pPr>
            <a:r>
              <a:rPr lang="en" b="1">
                <a:solidFill>
                  <a:srgbClr val="F1C232"/>
                </a:solidFill>
                <a:latin typeface="Economica"/>
                <a:ea typeface="Economica"/>
                <a:cs typeface="Economica"/>
                <a:sym typeface="Economica"/>
              </a:rPr>
              <a:t>Photo: NPR.org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000"/>
                                        <p:tgtEl>
                                          <p:spTgt spid="184"/>
                                        </p:tgtEl>
                                        <p:attrNameLst>
                                          <p:attrName>ppt_w</p:attrName>
                                        </p:attrNameLst>
                                      </p:cBhvr>
                                      <p:tavLst>
                                        <p:tav tm="0">
                                          <p:val>
                                            <p:strVal val="0"/>
                                          </p:val>
                                        </p:tav>
                                        <p:tav tm="100000">
                                          <p:val>
                                            <p:strVal val="#ppt_w"/>
                                          </p:val>
                                        </p:tav>
                                      </p:tavLst>
                                    </p:anim>
                                    <p:anim calcmode="lin" valueType="num">
                                      <p:cBhvr additive="base">
                                        <p:cTn id="8" dur="1000"/>
                                        <p:tgtEl>
                                          <p:spTgt spid="18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fade">
                                      <p:cBhvr>
                                        <p:cTn id="13"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06500" y="252003"/>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Nina Simone (continued)</a:t>
            </a:r>
          </a:p>
        </p:txBody>
      </p:sp>
      <p:sp>
        <p:nvSpPr>
          <p:cNvPr id="193" name="Shape 193"/>
          <p:cNvSpPr txBox="1">
            <a:spLocks noGrp="1"/>
          </p:cNvSpPr>
          <p:nvPr>
            <p:ph type="body" idx="1"/>
          </p:nvPr>
        </p:nvSpPr>
        <p:spPr>
          <a:xfrm>
            <a:off x="103550" y="1063375"/>
            <a:ext cx="4470300" cy="1853700"/>
          </a:xfrm>
          <a:prstGeom prst="rect">
            <a:avLst/>
          </a:prstGeom>
        </p:spPr>
        <p:txBody>
          <a:bodyPr lIns="91425" tIns="91425" rIns="91425" bIns="91425" anchor="t" anchorCtr="0">
            <a:noAutofit/>
          </a:bodyPr>
          <a:lstStyle/>
          <a:p>
            <a:pPr>
              <a:spcBef>
                <a:spcPts val="0"/>
              </a:spcBef>
              <a:buNone/>
            </a:pPr>
            <a:r>
              <a:rPr lang="en" sz="2000">
                <a:solidFill>
                  <a:srgbClr val="FFFFFF"/>
                </a:solidFill>
                <a:latin typeface="Oswald"/>
                <a:ea typeface="Oswald"/>
                <a:cs typeface="Oswald"/>
                <a:sym typeface="Oswald"/>
              </a:rPr>
              <a:t>This experience for Simone was “[l]ike switching on a light” and from that point on, she never flinched from expressing her outrage about the racism she witnessed in the movement’s twists and turns.</a:t>
            </a:r>
          </a:p>
        </p:txBody>
      </p:sp>
      <p:sp>
        <p:nvSpPr>
          <p:cNvPr id="194" name="Shape 194"/>
          <p:cNvSpPr txBox="1"/>
          <p:nvPr/>
        </p:nvSpPr>
        <p:spPr>
          <a:xfrm>
            <a:off x="103550" y="2643550"/>
            <a:ext cx="4332600" cy="2048700"/>
          </a:xfrm>
          <a:prstGeom prst="rect">
            <a:avLst/>
          </a:prstGeom>
          <a:noFill/>
          <a:ln>
            <a:noFill/>
          </a:ln>
        </p:spPr>
        <p:txBody>
          <a:bodyPr lIns="91425" tIns="91425" rIns="91425" bIns="91425" anchor="ctr" anchorCtr="0">
            <a:noAutofit/>
          </a:bodyPr>
          <a:lstStyle/>
          <a:p>
            <a:pPr lvl="0" rtl="0">
              <a:lnSpc>
                <a:spcPct val="200000"/>
              </a:lnSpc>
              <a:spcBef>
                <a:spcPts val="0"/>
              </a:spcBef>
              <a:buClr>
                <a:schemeClr val="dk1"/>
              </a:buClr>
              <a:buFont typeface="Arial"/>
              <a:buNone/>
            </a:pPr>
            <a:endParaRPr sz="1000">
              <a:solidFill>
                <a:srgbClr val="F1C232"/>
              </a:solidFill>
              <a:latin typeface="Cedarville Cursive"/>
              <a:ea typeface="Cedarville Cursive"/>
              <a:cs typeface="Cedarville Cursive"/>
              <a:sym typeface="Cedarville Cursive"/>
            </a:endParaRPr>
          </a:p>
          <a:p>
            <a:pPr lvl="0" rtl="0">
              <a:lnSpc>
                <a:spcPct val="100000"/>
              </a:lnSpc>
              <a:spcBef>
                <a:spcPts val="0"/>
              </a:spcBef>
              <a:buClr>
                <a:schemeClr val="dk1"/>
              </a:buClr>
              <a:buSzPct val="61111"/>
              <a:buFont typeface="Arial"/>
              <a:buNone/>
            </a:pPr>
            <a:r>
              <a:rPr lang="en" sz="1800">
                <a:solidFill>
                  <a:srgbClr val="F1C232"/>
                </a:solidFill>
                <a:latin typeface="Cedarville Cursive"/>
                <a:ea typeface="Cedarville Cursive"/>
                <a:cs typeface="Cedarville Cursive"/>
                <a:sym typeface="Cedarville Cursive"/>
              </a:rPr>
              <a:t>You don’t have to live next to me</a:t>
            </a:r>
          </a:p>
          <a:p>
            <a:pPr lvl="0" rtl="0">
              <a:lnSpc>
                <a:spcPct val="100000"/>
              </a:lnSpc>
              <a:spcBef>
                <a:spcPts val="0"/>
              </a:spcBef>
              <a:buClr>
                <a:schemeClr val="dk1"/>
              </a:buClr>
              <a:buSzPct val="61111"/>
              <a:buFont typeface="Arial"/>
              <a:buNone/>
            </a:pPr>
            <a:r>
              <a:rPr lang="en" sz="1800">
                <a:solidFill>
                  <a:srgbClr val="F1C232"/>
                </a:solidFill>
                <a:latin typeface="Cedarville Cursive"/>
                <a:ea typeface="Cedarville Cursive"/>
                <a:cs typeface="Cedarville Cursive"/>
                <a:sym typeface="Cedarville Cursive"/>
              </a:rPr>
              <a:t>Just give me my equality</a:t>
            </a:r>
          </a:p>
          <a:p>
            <a:pPr lvl="0" rtl="0">
              <a:lnSpc>
                <a:spcPct val="100000"/>
              </a:lnSpc>
              <a:spcBef>
                <a:spcPts val="0"/>
              </a:spcBef>
              <a:buClr>
                <a:schemeClr val="dk1"/>
              </a:buClr>
              <a:buSzPct val="61111"/>
              <a:buFont typeface="Arial"/>
              <a:buNone/>
            </a:pPr>
            <a:r>
              <a:rPr lang="en" sz="1800">
                <a:solidFill>
                  <a:srgbClr val="F1C232"/>
                </a:solidFill>
                <a:latin typeface="Cedarville Cursive"/>
                <a:ea typeface="Cedarville Cursive"/>
                <a:cs typeface="Cedarville Cursive"/>
                <a:sym typeface="Cedarville Cursive"/>
              </a:rPr>
              <a:t>Everybody knows about Mississippi</a:t>
            </a:r>
          </a:p>
          <a:p>
            <a:pPr lvl="0" rtl="0">
              <a:lnSpc>
                <a:spcPct val="100000"/>
              </a:lnSpc>
              <a:spcBef>
                <a:spcPts val="0"/>
              </a:spcBef>
              <a:buClr>
                <a:schemeClr val="dk1"/>
              </a:buClr>
              <a:buSzPct val="61111"/>
              <a:buFont typeface="Arial"/>
              <a:buNone/>
            </a:pPr>
            <a:r>
              <a:rPr lang="en" sz="1800">
                <a:solidFill>
                  <a:srgbClr val="F1C232"/>
                </a:solidFill>
                <a:latin typeface="Cedarville Cursive"/>
                <a:ea typeface="Cedarville Cursive"/>
                <a:cs typeface="Cedarville Cursive"/>
                <a:sym typeface="Cedarville Cursive"/>
              </a:rPr>
              <a:t>Everybody knows about Alabama</a:t>
            </a:r>
          </a:p>
          <a:p>
            <a:pPr lvl="0" rtl="0">
              <a:lnSpc>
                <a:spcPct val="100000"/>
              </a:lnSpc>
              <a:spcBef>
                <a:spcPts val="0"/>
              </a:spcBef>
              <a:buClr>
                <a:schemeClr val="dk1"/>
              </a:buClr>
              <a:buSzPct val="61111"/>
              <a:buFont typeface="Arial"/>
              <a:buNone/>
            </a:pPr>
            <a:r>
              <a:rPr lang="en" sz="1800">
                <a:solidFill>
                  <a:srgbClr val="F1C232"/>
                </a:solidFill>
                <a:latin typeface="Cedarville Cursive"/>
                <a:ea typeface="Cedarville Cursive"/>
                <a:cs typeface="Cedarville Cursive"/>
                <a:sym typeface="Cedarville Cursive"/>
              </a:rPr>
              <a:t>Everybody knows about Mississippi Goddam</a:t>
            </a:r>
          </a:p>
          <a:p>
            <a:pPr lvl="0" rtl="0">
              <a:lnSpc>
                <a:spcPct val="100000"/>
              </a:lnSpc>
              <a:spcBef>
                <a:spcPts val="0"/>
              </a:spcBef>
              <a:buClr>
                <a:schemeClr val="dk1"/>
              </a:buClr>
              <a:buFont typeface="Arial"/>
              <a:buNone/>
            </a:pPr>
            <a:endParaRPr sz="1800">
              <a:solidFill>
                <a:srgbClr val="F1C232"/>
              </a:solidFill>
              <a:latin typeface="Cedarville Cursive"/>
              <a:ea typeface="Cedarville Cursive"/>
              <a:cs typeface="Cedarville Cursive"/>
              <a:sym typeface="Cedarville Cursive"/>
            </a:endParaRPr>
          </a:p>
        </p:txBody>
      </p:sp>
      <p:sp>
        <p:nvSpPr>
          <p:cNvPr id="195" name="Shape 195"/>
          <p:cNvSpPr txBox="1"/>
          <p:nvPr/>
        </p:nvSpPr>
        <p:spPr>
          <a:xfrm>
            <a:off x="38000" y="4424325"/>
            <a:ext cx="9105900" cy="515700"/>
          </a:xfrm>
          <a:prstGeom prst="rect">
            <a:avLst/>
          </a:prstGeom>
          <a:noFill/>
          <a:ln>
            <a:noFill/>
          </a:ln>
        </p:spPr>
        <p:txBody>
          <a:bodyPr lIns="91425" tIns="91425" rIns="91425" bIns="91425" anchor="t" anchorCtr="0">
            <a:noAutofit/>
          </a:bodyPr>
          <a:lstStyle/>
          <a:p>
            <a:pPr>
              <a:spcBef>
                <a:spcPts val="0"/>
              </a:spcBef>
              <a:buNone/>
            </a:pPr>
            <a:r>
              <a:rPr lang="en" sz="3000">
                <a:solidFill>
                  <a:srgbClr val="C27BA0"/>
                </a:solidFill>
                <a:latin typeface="Just Another Hand"/>
                <a:ea typeface="Just Another Hand"/>
                <a:cs typeface="Just Another Hand"/>
                <a:sym typeface="Just Another Hand"/>
              </a:rPr>
              <a:t>More militant in her rhetoric, Simone’s song was a “war cry,” expressing her refusal to wait for equal rights.</a:t>
            </a:r>
          </a:p>
        </p:txBody>
      </p:sp>
      <p:sp>
        <p:nvSpPr>
          <p:cNvPr id="196" name="Shape 196">
            <a:hlinkClick r:id="rId3"/>
          </p:cNvPr>
          <p:cNvSpPr/>
          <p:nvPr/>
        </p:nvSpPr>
        <p:spPr>
          <a:xfrm>
            <a:off x="4856191" y="1191450"/>
            <a:ext cx="4213633" cy="3160224"/>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additive="base">
                                        <p:cTn id="12" dur="1000"/>
                                        <p:tgtEl>
                                          <p:spTgt spid="19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 calcmode="lin" valueType="num">
                                      <p:cBhvr additive="base">
                                        <p:cTn id="17" dur="1000"/>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28700" y="205975"/>
            <a:ext cx="8703299" cy="85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Mavis Staples</a:t>
            </a:r>
            <a:r>
              <a:rPr lang="en">
                <a:latin typeface="Miniver"/>
                <a:ea typeface="Miniver"/>
                <a:cs typeface="Miniver"/>
                <a:sym typeface="Miniver"/>
              </a:rPr>
              <a:t> (1939-)</a:t>
            </a:r>
          </a:p>
        </p:txBody>
      </p:sp>
      <p:sp>
        <p:nvSpPr>
          <p:cNvPr id="202" name="Shape 202"/>
          <p:cNvSpPr txBox="1">
            <a:spLocks noGrp="1"/>
          </p:cNvSpPr>
          <p:nvPr>
            <p:ph type="body" idx="1"/>
          </p:nvPr>
        </p:nvSpPr>
        <p:spPr>
          <a:xfrm>
            <a:off x="228700" y="1063375"/>
            <a:ext cx="5911199" cy="39492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•Born 1939 in Chicago</a:t>
            </a:r>
          </a:p>
          <a:p>
            <a:pPr lvl="0" rtl="0">
              <a:lnSpc>
                <a:spcPct val="115000"/>
              </a:lnSpc>
              <a:spcBef>
                <a:spcPts val="700"/>
              </a:spcBef>
              <a:buNone/>
            </a:pPr>
            <a:r>
              <a:rPr lang="en" sz="2000">
                <a:solidFill>
                  <a:srgbClr val="D9D9D9"/>
                </a:solidFill>
                <a:latin typeface="Oswald"/>
                <a:ea typeface="Oswald"/>
                <a:cs typeface="Oswald"/>
                <a:sym typeface="Oswald"/>
              </a:rPr>
              <a:t>•Began career with her family’s group,</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 The Staples Singers</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•Immensely Popular Gospel Group</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•Mahalia Jackson, family friend</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•Father, Roebuck “Pops” Staples was close friend of Dr. Martin Luther King, “Voices of the Civil Rights Movement”</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•Staple Singers- Gospel turned Soul</a:t>
            </a:r>
          </a:p>
          <a:p>
            <a:pPr lvl="0" rtl="0">
              <a:lnSpc>
                <a:spcPct val="115000"/>
              </a:lnSpc>
              <a:spcBef>
                <a:spcPts val="700"/>
              </a:spcBef>
              <a:buClr>
                <a:schemeClr val="dk1"/>
              </a:buClr>
              <a:buSzPct val="55000"/>
              <a:buFont typeface="Arial"/>
              <a:buNone/>
            </a:pPr>
            <a:r>
              <a:rPr lang="en" sz="2000">
                <a:solidFill>
                  <a:srgbClr val="D9D9D9"/>
                </a:solidFill>
                <a:latin typeface="Oswald"/>
                <a:ea typeface="Oswald"/>
                <a:cs typeface="Oswald"/>
                <a:sym typeface="Oswald"/>
              </a:rPr>
              <a:t>•Grammy Award Winner</a:t>
            </a:r>
          </a:p>
          <a:p>
            <a:pPr>
              <a:spcBef>
                <a:spcPts val="0"/>
              </a:spcBef>
              <a:buNone/>
            </a:pPr>
            <a:endParaRPr sz="1800"/>
          </a:p>
        </p:txBody>
      </p:sp>
      <p:sp>
        <p:nvSpPr>
          <p:cNvPr id="203" name="Shape 203">
            <a:hlinkClick r:id="rId3"/>
          </p:cNvPr>
          <p:cNvSpPr/>
          <p:nvPr/>
        </p:nvSpPr>
        <p:spPr>
          <a:xfrm>
            <a:off x="5294350" y="665025"/>
            <a:ext cx="3536000" cy="2651975"/>
          </a:xfrm>
          <a:prstGeom prst="rect">
            <a:avLst/>
          </a:prstGeom>
          <a:blipFill>
            <a:blip r:embed="rId4">
              <a:alphaModFix/>
            </a:blip>
            <a:stretch>
              <a:fillRect/>
            </a:stretch>
          </a:blipFill>
          <a:ln>
            <a:noFill/>
          </a:ln>
        </p:spPr>
      </p:sp>
      <p:sp>
        <p:nvSpPr>
          <p:cNvPr id="204" name="Shape 204"/>
          <p:cNvSpPr txBox="1"/>
          <p:nvPr/>
        </p:nvSpPr>
        <p:spPr>
          <a:xfrm>
            <a:off x="4692700" y="4114800"/>
            <a:ext cx="4239300" cy="756299"/>
          </a:xfrm>
          <a:prstGeom prst="rect">
            <a:avLst/>
          </a:prstGeom>
          <a:noFill/>
          <a:ln>
            <a:noFill/>
          </a:ln>
        </p:spPr>
        <p:txBody>
          <a:bodyPr lIns="91425" tIns="91425" rIns="91425" bIns="91425" anchor="t" anchorCtr="0">
            <a:noAutofit/>
          </a:bodyPr>
          <a:lstStyle/>
          <a:p>
            <a:pPr algn="r" rtl="0">
              <a:spcBef>
                <a:spcPts val="0"/>
              </a:spcBef>
              <a:buNone/>
            </a:pPr>
            <a:r>
              <a:rPr lang="en" sz="2500">
                <a:solidFill>
                  <a:srgbClr val="F1C232"/>
                </a:solidFill>
                <a:latin typeface="Cedarville Cursive"/>
                <a:ea typeface="Cedarville Cursive"/>
                <a:cs typeface="Cedarville Cursive"/>
                <a:sym typeface="Cedarville Cursive"/>
              </a:rPr>
              <a:t>“But the struggle lives on.”</a:t>
            </a:r>
          </a:p>
          <a:p>
            <a:pPr algn="r">
              <a:spcBef>
                <a:spcPts val="0"/>
              </a:spcBef>
              <a:buNone/>
            </a:pPr>
            <a:r>
              <a:rPr lang="en" sz="2500">
                <a:solidFill>
                  <a:srgbClr val="F1C232"/>
                </a:solidFill>
                <a:latin typeface="Cedarville Cursive"/>
                <a:ea typeface="Cedarville Cursive"/>
                <a:cs typeface="Cedarville Cursive"/>
                <a:sym typeface="Cedarville Cursive"/>
              </a:rPr>
              <a:t>-Mavis Staples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 calcmode="lin" valueType="num">
                                      <p:cBhvr additive="base">
                                        <p:cTn id="12" dur="10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The Potential for Scholarship...</a:t>
            </a:r>
          </a:p>
        </p:txBody>
      </p:sp>
      <p:sp>
        <p:nvSpPr>
          <p:cNvPr id="210" name="Shape 210"/>
          <p:cNvSpPr txBox="1">
            <a:spLocks noGrp="1"/>
          </p:cNvSpPr>
          <p:nvPr>
            <p:ph type="body" idx="1"/>
          </p:nvPr>
        </p:nvSpPr>
        <p:spPr>
          <a:xfrm>
            <a:off x="457200" y="1063375"/>
            <a:ext cx="8307899" cy="1529400"/>
          </a:xfrm>
          <a:prstGeom prst="rect">
            <a:avLst/>
          </a:prstGeom>
        </p:spPr>
        <p:txBody>
          <a:bodyPr lIns="91425" tIns="91425" rIns="91425" bIns="91425" anchor="t" anchorCtr="0">
            <a:noAutofit/>
          </a:bodyPr>
          <a:lstStyle/>
          <a:p>
            <a:pPr>
              <a:lnSpc>
                <a:spcPct val="100000"/>
              </a:lnSpc>
              <a:spcBef>
                <a:spcPts val="0"/>
              </a:spcBef>
              <a:buNone/>
            </a:pPr>
            <a:r>
              <a:rPr lang="en" sz="2200">
                <a:latin typeface="Oswald"/>
                <a:ea typeface="Oswald"/>
                <a:cs typeface="Oswald"/>
                <a:sym typeface="Oswald"/>
              </a:rPr>
              <a:t>Hobson notes that the marginalized status of the female Black singer simultaneously subdues her voice while its status as “the quintessential American voice” affords her a gateway to influence; however, this power may be borne of her “struggle between objectification and agency” (445). </a:t>
            </a:r>
            <a:r>
              <a:rPr lang="en"/>
              <a:t> </a:t>
            </a:r>
          </a:p>
        </p:txBody>
      </p:sp>
      <p:sp>
        <p:nvSpPr>
          <p:cNvPr id="211" name="Shape 211"/>
          <p:cNvSpPr txBox="1"/>
          <p:nvPr/>
        </p:nvSpPr>
        <p:spPr>
          <a:xfrm>
            <a:off x="177450" y="2586525"/>
            <a:ext cx="8764499" cy="24120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 sz="2300">
                <a:solidFill>
                  <a:schemeClr val="dk1"/>
                </a:solidFill>
                <a:latin typeface="Cedarville Cursive"/>
                <a:ea typeface="Cedarville Cursive"/>
                <a:cs typeface="Cedarville Cursive"/>
                <a:sym typeface="Cedarville Cursive"/>
              </a:rPr>
              <a:t> </a:t>
            </a:r>
            <a:r>
              <a:rPr lang="en" sz="2300">
                <a:solidFill>
                  <a:srgbClr val="F1C232"/>
                </a:solidFill>
                <a:latin typeface="Cedarville Cursive"/>
                <a:ea typeface="Cedarville Cursive"/>
                <a:cs typeface="Cedarville Cursive"/>
                <a:sym typeface="Cedarville Cursive"/>
              </a:rPr>
              <a:t>The rhetorical acts of such women as Marian Anderson, Billie Holiday, Mahalia Jackson, Nina Simone and others stand as not only a call to action for racial equality, but simultaneously an act of defiance against the constraints of the patriarchal social constructs of the time. Black women used their “voices” to defy gendered roles, to subvert racial limits on speech, and to ultimately chart a new path toward equality.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69800" y="3"/>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Essential Questions to Pursue</a:t>
            </a:r>
          </a:p>
        </p:txBody>
      </p:sp>
      <p:sp>
        <p:nvSpPr>
          <p:cNvPr id="217" name="Shape 217"/>
          <p:cNvSpPr txBox="1">
            <a:spLocks noGrp="1"/>
          </p:cNvSpPr>
          <p:nvPr>
            <p:ph type="body" idx="1"/>
          </p:nvPr>
        </p:nvSpPr>
        <p:spPr>
          <a:xfrm>
            <a:off x="52625" y="921575"/>
            <a:ext cx="9144000" cy="4077600"/>
          </a:xfrm>
          <a:prstGeom prst="rect">
            <a:avLst/>
          </a:prstGeom>
        </p:spPr>
        <p:txBody>
          <a:bodyPr lIns="91425" tIns="91425" rIns="91425" bIns="91425" anchor="t" anchorCtr="0">
            <a:noAutofit/>
          </a:bodyPr>
          <a:lstStyle/>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What are the qualities of effective leadership?</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Why is activism essential to a participatory democracy?</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How can songs motivate and sustain activism that seeks positive social change? How have songs given a voice to the voiceless throughout history?</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What rhetorical methods allowed women to emerge as leaders of the movement?</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How did the protest song afford women “a place at the table”?</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What are the rhetorical elements of the protest song?</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What are the rhetorical situations of women who gained leadership roles by sharing a protest song?</a:t>
            </a:r>
          </a:p>
          <a:p>
            <a:pPr marL="457200" lvl="0" indent="-228600" rtl="0">
              <a:lnSpc>
                <a:spcPct val="150000"/>
              </a:lnSpc>
              <a:spcBef>
                <a:spcPts val="0"/>
              </a:spcBef>
              <a:buClr>
                <a:srgbClr val="EFEFEF"/>
              </a:buClr>
              <a:buSzPct val="100000"/>
              <a:buFont typeface="Oswald"/>
            </a:pPr>
            <a:r>
              <a:rPr lang="en" sz="1700">
                <a:solidFill>
                  <a:srgbClr val="EFEFEF"/>
                </a:solidFill>
                <a:latin typeface="Oswald"/>
                <a:ea typeface="Oswald"/>
                <a:cs typeface="Oswald"/>
                <a:sym typeface="Oswald"/>
              </a:rPr>
              <a:t>What female rhetorical acts of song have been understudied in the literature and what connections exist among them?</a:t>
            </a:r>
          </a:p>
          <a:p>
            <a:pPr>
              <a:spcBef>
                <a:spcPts val="0"/>
              </a:spcBef>
              <a:buNone/>
            </a:pPr>
            <a:endParaRPr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1000"/>
                                        <p:tgtEl>
                                          <p:spTgt spid="2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1000"/>
                                        <p:tgtEl>
                                          <p:spTgt spid="2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 calcmode="lin" valueType="num">
                                      <p:cBhvr additive="base">
                                        <p:cTn id="17" dur="1000"/>
                                        <p:tgtEl>
                                          <p:spTgt spid="21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 calcmode="lin" valueType="num">
                                      <p:cBhvr additive="base">
                                        <p:cTn id="22" dur="1000"/>
                                        <p:tgtEl>
                                          <p:spTgt spid="21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 calcmode="lin" valueType="num">
                                      <p:cBhvr additive="base">
                                        <p:cTn id="27" dur="1000"/>
                                        <p:tgtEl>
                                          <p:spTgt spid="21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 calcmode="lin" valueType="num">
                                      <p:cBhvr additive="base">
                                        <p:cTn id="32" dur="1000"/>
                                        <p:tgtEl>
                                          <p:spTgt spid="217">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 calcmode="lin" valueType="num">
                                      <p:cBhvr additive="base">
                                        <p:cTn id="37" dur="1000"/>
                                        <p:tgtEl>
                                          <p:spTgt spid="217">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17">
                                            <p:txEl>
                                              <p:pRg st="7" end="7"/>
                                            </p:txEl>
                                          </p:spTgt>
                                        </p:tgtEl>
                                        <p:attrNameLst>
                                          <p:attrName>style.visibility</p:attrName>
                                        </p:attrNameLst>
                                      </p:cBhvr>
                                      <p:to>
                                        <p:strVal val="visible"/>
                                      </p:to>
                                    </p:set>
                                    <p:anim calcmode="lin" valueType="num">
                                      <p:cBhvr additive="base">
                                        <p:cTn id="42" dur="1000"/>
                                        <p:tgtEl>
                                          <p:spTgt spid="217">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17">
                                            <p:txEl>
                                              <p:pRg st="8" end="8"/>
                                            </p:txEl>
                                          </p:spTgt>
                                        </p:tgtEl>
                                        <p:attrNameLst>
                                          <p:attrName>style.visibility</p:attrName>
                                        </p:attrNameLst>
                                      </p:cBhvr>
                                      <p:to>
                                        <p:strVal val="visible"/>
                                      </p:to>
                                    </p:set>
                                    <p:anim calcmode="lin" valueType="num">
                                      <p:cBhvr additive="base">
                                        <p:cTn id="47" dur="1000"/>
                                        <p:tgtEl>
                                          <p:spTgt spid="217">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1725" y="75500"/>
            <a:ext cx="8839500" cy="750299"/>
          </a:xfrm>
          <a:prstGeom prst="rect">
            <a:avLst/>
          </a:prstGeom>
        </p:spPr>
        <p:txBody>
          <a:bodyPr lIns="91425" tIns="91425" rIns="91425" bIns="91425" anchor="b" anchorCtr="0">
            <a:noAutofit/>
          </a:bodyPr>
          <a:lstStyle/>
          <a:p>
            <a:pPr rtl="0">
              <a:spcBef>
                <a:spcPts val="0"/>
              </a:spcBef>
              <a:buNone/>
            </a:pPr>
            <a:endParaRPr sz="3000"/>
          </a:p>
          <a:p>
            <a:pPr>
              <a:spcBef>
                <a:spcPts val="0"/>
              </a:spcBef>
              <a:buNone/>
            </a:pPr>
            <a:r>
              <a:rPr lang="en" sz="3200">
                <a:latin typeface="Miniver"/>
                <a:ea typeface="Miniver"/>
                <a:cs typeface="Miniver"/>
                <a:sym typeface="Miniver"/>
              </a:rPr>
              <a:t>Protest Song Analysis and Composition Project</a:t>
            </a:r>
          </a:p>
        </p:txBody>
      </p:sp>
      <p:sp>
        <p:nvSpPr>
          <p:cNvPr id="223" name="Shape 223"/>
          <p:cNvSpPr txBox="1">
            <a:spLocks noGrp="1"/>
          </p:cNvSpPr>
          <p:nvPr>
            <p:ph type="body" idx="1"/>
          </p:nvPr>
        </p:nvSpPr>
        <p:spPr>
          <a:xfrm>
            <a:off x="81725" y="685275"/>
            <a:ext cx="8925599" cy="4458299"/>
          </a:xfrm>
          <a:prstGeom prst="rect">
            <a:avLst/>
          </a:prstGeom>
        </p:spPr>
        <p:txBody>
          <a:bodyPr lIns="91425" tIns="91425" rIns="91425" bIns="91425" anchor="t" anchorCtr="0">
            <a:noAutofit/>
          </a:bodyPr>
          <a:lstStyle/>
          <a:p>
            <a:pPr rtl="0">
              <a:spcBef>
                <a:spcPts val="0"/>
              </a:spcBef>
              <a:buNone/>
            </a:pPr>
            <a:r>
              <a:rPr lang="en" sz="1800"/>
              <a:t>Arizona College and Career Ready Standards</a:t>
            </a:r>
          </a:p>
          <a:p>
            <a:pPr rtl="0">
              <a:spcBef>
                <a:spcPts val="0"/>
              </a:spcBef>
              <a:buNone/>
            </a:pPr>
            <a:r>
              <a:rPr lang="en" sz="1300">
                <a:solidFill>
                  <a:srgbClr val="F1C232"/>
                </a:solidFill>
                <a:latin typeface="Oswald"/>
                <a:ea typeface="Oswald"/>
                <a:cs typeface="Oswald"/>
                <a:sym typeface="Oswald"/>
              </a:rPr>
              <a:t>1.      Cite strong and thorough textual evidence to support analysis of what the text says explicitly as well as inferences drawn from the text.</a:t>
            </a:r>
            <a:r>
              <a:rPr lang="en" sz="1300" b="1">
                <a:solidFill>
                  <a:srgbClr val="F1C232"/>
                </a:solidFill>
                <a:latin typeface="Oswald"/>
                <a:ea typeface="Oswald"/>
                <a:cs typeface="Oswald"/>
                <a:sym typeface="Oswald"/>
              </a:rPr>
              <a:t> (9-10.RI.1)</a:t>
            </a:r>
          </a:p>
          <a:p>
            <a:pPr rtl="0">
              <a:spcBef>
                <a:spcPts val="0"/>
              </a:spcBef>
              <a:buNone/>
            </a:pPr>
            <a:r>
              <a:rPr lang="en" sz="1300">
                <a:solidFill>
                  <a:srgbClr val="F1C232"/>
                </a:solidFill>
                <a:latin typeface="Oswald"/>
                <a:ea typeface="Oswald"/>
                <a:cs typeface="Oswald"/>
                <a:sym typeface="Oswald"/>
              </a:rPr>
              <a:t>2.      Determine a central idea of a text and analyze its development over the course of the text, including how it emerges and is shaped and refined by specific details; provide an objective summary of the text.</a:t>
            </a:r>
            <a:r>
              <a:rPr lang="en" sz="1300" b="1">
                <a:solidFill>
                  <a:srgbClr val="F1C232"/>
                </a:solidFill>
                <a:latin typeface="Oswald"/>
                <a:ea typeface="Oswald"/>
                <a:cs typeface="Oswald"/>
                <a:sym typeface="Oswald"/>
              </a:rPr>
              <a:t> (9-10.RI.2)</a:t>
            </a:r>
          </a:p>
          <a:p>
            <a:pPr rtl="0">
              <a:spcBef>
                <a:spcPts val="0"/>
              </a:spcBef>
              <a:buNone/>
            </a:pPr>
            <a:r>
              <a:rPr lang="en" sz="1300">
                <a:solidFill>
                  <a:srgbClr val="F1C232"/>
                </a:solidFill>
                <a:latin typeface="Oswald"/>
                <a:ea typeface="Oswald"/>
                <a:cs typeface="Oswald"/>
                <a:sym typeface="Oswald"/>
              </a:rPr>
              <a:t>5.     Analyze in detail how an author’s ideas or claims are developed and refined by particular sentences, paragraphs, or larger portions of a text (e.g., a section or chapter).</a:t>
            </a:r>
            <a:r>
              <a:rPr lang="en" sz="1300" b="1">
                <a:solidFill>
                  <a:srgbClr val="F1C232"/>
                </a:solidFill>
                <a:latin typeface="Oswald"/>
                <a:ea typeface="Oswald"/>
                <a:cs typeface="Oswald"/>
                <a:sym typeface="Oswald"/>
              </a:rPr>
              <a:t> (9-10.RI.5)</a:t>
            </a:r>
          </a:p>
          <a:p>
            <a:pPr lvl="0" rtl="0">
              <a:spcBef>
                <a:spcPts val="0"/>
              </a:spcBef>
              <a:buClr>
                <a:schemeClr val="dk1"/>
              </a:buClr>
              <a:buSzPct val="84615"/>
              <a:buFont typeface="Arial"/>
              <a:buNone/>
            </a:pPr>
            <a:r>
              <a:rPr lang="en" sz="1300">
                <a:solidFill>
                  <a:srgbClr val="F1C232"/>
                </a:solidFill>
                <a:latin typeface="Oswald"/>
                <a:ea typeface="Oswald"/>
                <a:cs typeface="Oswald"/>
                <a:sym typeface="Oswald"/>
              </a:rPr>
              <a:t>1.      Write arguments to support claims in an analysis of substantive topics or texts, using valid reasoning and relevant and sufficient evidence.</a:t>
            </a:r>
          </a:p>
          <a:p>
            <a:pPr lvl="0" rtl="0">
              <a:spcBef>
                <a:spcPts val="0"/>
              </a:spcBef>
              <a:buClr>
                <a:schemeClr val="dk1"/>
              </a:buClr>
              <a:buSzPct val="84615"/>
              <a:buFont typeface="Arial"/>
              <a:buNone/>
            </a:pPr>
            <a:r>
              <a:rPr lang="en" sz="1300">
                <a:solidFill>
                  <a:srgbClr val="F1C232"/>
                </a:solidFill>
                <a:latin typeface="Oswald"/>
                <a:ea typeface="Oswald"/>
                <a:cs typeface="Oswald"/>
                <a:sym typeface="Oswald"/>
              </a:rPr>
              <a:t>a.      Introduce precise claim(s), distinguish the claim(s) from alternate or opposing claims, and create an organization that establishes clear relationships among claim(s), counterclaims, reasons, and evidence.</a:t>
            </a:r>
          </a:p>
          <a:p>
            <a:pPr lvl="0" rtl="0">
              <a:spcBef>
                <a:spcPts val="0"/>
              </a:spcBef>
              <a:buClr>
                <a:schemeClr val="dk1"/>
              </a:buClr>
              <a:buSzPct val="84615"/>
              <a:buFont typeface="Arial"/>
              <a:buNone/>
            </a:pPr>
            <a:r>
              <a:rPr lang="en" sz="1300">
                <a:solidFill>
                  <a:srgbClr val="F1C232"/>
                </a:solidFill>
                <a:latin typeface="Oswald"/>
                <a:ea typeface="Oswald"/>
                <a:cs typeface="Oswald"/>
                <a:sym typeface="Oswald"/>
              </a:rPr>
              <a:t>b.      Develop claim(s) and counterclaims fairly, supplying evidence for each while pointing out the strengths and limitations of both in a manner that anticipates the audience’s knowledge level and concerns.</a:t>
            </a:r>
          </a:p>
          <a:p>
            <a:pPr lvl="0" rtl="0">
              <a:spcBef>
                <a:spcPts val="0"/>
              </a:spcBef>
              <a:buClr>
                <a:schemeClr val="dk1"/>
              </a:buClr>
              <a:buSzPct val="84615"/>
              <a:buFont typeface="Arial"/>
              <a:buNone/>
            </a:pPr>
            <a:r>
              <a:rPr lang="en" sz="1300">
                <a:solidFill>
                  <a:srgbClr val="F1C232"/>
                </a:solidFill>
                <a:latin typeface="Oswald"/>
                <a:ea typeface="Oswald"/>
                <a:cs typeface="Oswald"/>
                <a:sym typeface="Oswald"/>
              </a:rPr>
              <a:t>c.       Use words, phrases, and clauses to link the major sections of the text, create cohesion, and clarify the relationships between claim(s) and reasons, between reasons and evidence, and between claim(s) and counterclaims.</a:t>
            </a:r>
          </a:p>
          <a:p>
            <a:pPr lvl="0" rtl="0">
              <a:spcBef>
                <a:spcPts val="0"/>
              </a:spcBef>
              <a:buClr>
                <a:schemeClr val="dk1"/>
              </a:buClr>
              <a:buSzPct val="84615"/>
              <a:buFont typeface="Arial"/>
              <a:buNone/>
            </a:pPr>
            <a:r>
              <a:rPr lang="en" sz="1300">
                <a:solidFill>
                  <a:srgbClr val="F1C232"/>
                </a:solidFill>
                <a:latin typeface="Oswald"/>
                <a:ea typeface="Oswald"/>
                <a:cs typeface="Oswald"/>
                <a:sym typeface="Oswald"/>
              </a:rPr>
              <a:t>d.      Establish and maintain a formal style and objective tone while attending to the norms and conventions of the discipline in which they are writing.</a:t>
            </a:r>
          </a:p>
          <a:p>
            <a:pPr>
              <a:spcBef>
                <a:spcPts val="0"/>
              </a:spcBef>
              <a:buNone/>
            </a:pPr>
            <a:r>
              <a:rPr lang="en" sz="1300">
                <a:solidFill>
                  <a:srgbClr val="F1C232"/>
                </a:solidFill>
                <a:latin typeface="Oswald"/>
                <a:ea typeface="Oswald"/>
                <a:cs typeface="Oswald"/>
                <a:sym typeface="Oswald"/>
              </a:rPr>
              <a:t>e.      Provide a concluding statement or section that follows from and supports the argument presented.</a:t>
            </a:r>
            <a:r>
              <a:rPr lang="en" sz="1300" b="1">
                <a:solidFill>
                  <a:srgbClr val="F1C232"/>
                </a:solidFill>
                <a:latin typeface="Oswald"/>
                <a:ea typeface="Oswald"/>
                <a:cs typeface="Oswald"/>
                <a:sym typeface="Oswald"/>
              </a:rPr>
              <a:t> (9-10.W.1)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52850" y="126503"/>
            <a:ext cx="8229600" cy="857400"/>
          </a:xfrm>
          <a:prstGeom prst="rect">
            <a:avLst/>
          </a:prstGeom>
        </p:spPr>
        <p:txBody>
          <a:bodyPr lIns="91425" tIns="91425" rIns="91425" bIns="91425" anchor="b" anchorCtr="0">
            <a:noAutofit/>
          </a:bodyPr>
          <a:lstStyle/>
          <a:p>
            <a:pPr>
              <a:spcBef>
                <a:spcPts val="0"/>
              </a:spcBef>
              <a:buNone/>
            </a:pPr>
            <a:r>
              <a:rPr lang="en" sz="4400">
                <a:latin typeface="Miniver"/>
                <a:ea typeface="Miniver"/>
                <a:cs typeface="Miniver"/>
                <a:sym typeface="Miniver"/>
              </a:rPr>
              <a:t>Medgar Evers Assassination</a:t>
            </a:r>
          </a:p>
        </p:txBody>
      </p:sp>
      <p:sp>
        <p:nvSpPr>
          <p:cNvPr id="229" name="Shape 229"/>
          <p:cNvSpPr txBox="1">
            <a:spLocks noGrp="1"/>
          </p:cNvSpPr>
          <p:nvPr>
            <p:ph type="body" idx="1"/>
          </p:nvPr>
        </p:nvSpPr>
        <p:spPr>
          <a:xfrm>
            <a:off x="263900" y="983900"/>
            <a:ext cx="6262199" cy="4055699"/>
          </a:xfrm>
          <a:prstGeom prst="rect">
            <a:avLst/>
          </a:prstGeom>
        </p:spPr>
        <p:txBody>
          <a:bodyPr lIns="91425" tIns="91425" rIns="91425" bIns="91425" anchor="t" anchorCtr="0">
            <a:noAutofit/>
          </a:bodyPr>
          <a:lstStyle/>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•WWII Veteran</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•NAACP’s field representative in Mississippi</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•Active in James Meredith’s enrollment at the University of Mississippi</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•Led a large-scale campaign against segregation in Jackson, MS</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•Gunned down in his driveway outside of his home by white supremacists on June 12, 1963.</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•Killer convicted of murder in 1994</a:t>
            </a:r>
          </a:p>
          <a:p>
            <a:pPr lvl="0" rtl="0">
              <a:lnSpc>
                <a:spcPct val="115000"/>
              </a:lnSpc>
              <a:spcBef>
                <a:spcPts val="300"/>
              </a:spcBef>
              <a:buClr>
                <a:schemeClr val="dk1"/>
              </a:buClr>
              <a:buFont typeface="Arial"/>
              <a:buNone/>
            </a:pPr>
            <a:endParaRPr sz="1300" u="sng">
              <a:solidFill>
                <a:srgbClr val="EFEFEF"/>
              </a:solidFill>
              <a:latin typeface="Oswald"/>
              <a:ea typeface="Oswald"/>
              <a:cs typeface="Oswald"/>
              <a:sym typeface="Oswald"/>
              <a:hlinkClick r:id="rId3"/>
            </a:endParaRPr>
          </a:p>
          <a:p>
            <a:pPr>
              <a:spcBef>
                <a:spcPts val="0"/>
              </a:spcBef>
              <a:buNone/>
            </a:pPr>
            <a:endParaRPr>
              <a:solidFill>
                <a:srgbClr val="EFEFEF"/>
              </a:solidFill>
              <a:latin typeface="Oswald"/>
              <a:ea typeface="Oswald"/>
              <a:cs typeface="Oswald"/>
              <a:sym typeface="Oswald"/>
            </a:endParaRPr>
          </a:p>
        </p:txBody>
      </p:sp>
      <p:sp>
        <p:nvSpPr>
          <p:cNvPr id="230" name="Shape 230"/>
          <p:cNvSpPr txBox="1"/>
          <p:nvPr/>
        </p:nvSpPr>
        <p:spPr>
          <a:xfrm>
            <a:off x="6732025" y="3504550"/>
            <a:ext cx="2158500" cy="418799"/>
          </a:xfrm>
          <a:prstGeom prst="rect">
            <a:avLst/>
          </a:prstGeom>
          <a:noFill/>
          <a:ln>
            <a:noFill/>
          </a:ln>
        </p:spPr>
        <p:txBody>
          <a:bodyPr lIns="91425" tIns="91425" rIns="91425" bIns="91425" anchor="t" anchorCtr="0">
            <a:noAutofit/>
          </a:bodyPr>
          <a:lstStyle/>
          <a:p>
            <a:pPr lvl="0" algn="r" rtl="0">
              <a:lnSpc>
                <a:spcPct val="103125"/>
              </a:lnSpc>
              <a:spcBef>
                <a:spcPts val="0"/>
              </a:spcBef>
              <a:buNone/>
            </a:pPr>
            <a:r>
              <a:rPr lang="en" sz="1800" b="1">
                <a:solidFill>
                  <a:srgbClr val="F1C232"/>
                </a:solidFill>
                <a:latin typeface="Economica"/>
                <a:ea typeface="Economica"/>
                <a:cs typeface="Economica"/>
                <a:sym typeface="Economica"/>
              </a:rPr>
              <a:t>Photo: abcnews.go.com</a:t>
            </a:r>
          </a:p>
        </p:txBody>
      </p:sp>
      <p:pic>
        <p:nvPicPr>
          <p:cNvPr id="231" name="Shape 231"/>
          <p:cNvPicPr preferRelativeResize="0"/>
          <p:nvPr/>
        </p:nvPicPr>
        <p:blipFill>
          <a:blip r:embed="rId4">
            <a:alphaModFix/>
          </a:blip>
          <a:stretch>
            <a:fillRect/>
          </a:stretch>
        </p:blipFill>
        <p:spPr>
          <a:xfrm>
            <a:off x="5959725" y="1136885"/>
            <a:ext cx="2983300" cy="22934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additive="base">
                                        <p:cTn id="12" dur="1000"/>
                                        <p:tgtEl>
                                          <p:spTgt spid="2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30950" y="458225"/>
            <a:ext cx="8912700" cy="2348100"/>
          </a:xfrm>
          <a:prstGeom prst="rect">
            <a:avLst/>
          </a:prstGeom>
        </p:spPr>
        <p:txBody>
          <a:bodyPr lIns="91425" tIns="91425" rIns="91425" bIns="91425" anchor="b" anchorCtr="0">
            <a:noAutofit/>
          </a:bodyPr>
          <a:lstStyle/>
          <a:p>
            <a:pPr lvl="0" algn="r" rtl="0">
              <a:spcBef>
                <a:spcPts val="0"/>
              </a:spcBef>
              <a:buClr>
                <a:schemeClr val="dk1"/>
              </a:buClr>
              <a:buSzPct val="27500"/>
              <a:buFont typeface="Arial"/>
              <a:buNone/>
            </a:pPr>
            <a:r>
              <a:rPr lang="en" sz="4000" b="0">
                <a:solidFill>
                  <a:srgbClr val="F1C232"/>
                </a:solidFill>
                <a:latin typeface="Oswald"/>
                <a:ea typeface="Oswald"/>
                <a:cs typeface="Oswald"/>
                <a:sym typeface="Oswald"/>
              </a:rPr>
              <a:t>Women Demanding a Change:</a:t>
            </a:r>
          </a:p>
          <a:p>
            <a:pPr lvl="0" algn="r" rtl="0">
              <a:spcBef>
                <a:spcPts val="0"/>
              </a:spcBef>
              <a:buClr>
                <a:schemeClr val="dk1"/>
              </a:buClr>
              <a:buSzPct val="27500"/>
              <a:buFont typeface="Arial"/>
              <a:buNone/>
            </a:pPr>
            <a:r>
              <a:rPr lang="en" sz="4000" b="0">
                <a:solidFill>
                  <a:srgbClr val="F1C232"/>
                </a:solidFill>
                <a:latin typeface="Oswald"/>
                <a:ea typeface="Oswald"/>
                <a:cs typeface="Oswald"/>
                <a:sym typeface="Oswald"/>
              </a:rPr>
              <a:t>The Protest Song as a Ticket to Ride in the </a:t>
            </a:r>
          </a:p>
          <a:p>
            <a:pPr lvl="0" algn="r" rtl="0">
              <a:spcBef>
                <a:spcPts val="0"/>
              </a:spcBef>
              <a:buClr>
                <a:schemeClr val="dk1"/>
              </a:buClr>
              <a:buSzPct val="27500"/>
              <a:buFont typeface="Arial"/>
              <a:buNone/>
            </a:pPr>
            <a:r>
              <a:rPr lang="en" sz="4000" b="0">
                <a:solidFill>
                  <a:srgbClr val="F1C232"/>
                </a:solidFill>
                <a:latin typeface="Oswald"/>
                <a:ea typeface="Oswald"/>
                <a:cs typeface="Oswald"/>
                <a:sym typeface="Oswald"/>
              </a:rPr>
              <a:t>Civil Rights Movement</a:t>
            </a:r>
          </a:p>
        </p:txBody>
      </p:sp>
      <p:sp>
        <p:nvSpPr>
          <p:cNvPr id="77" name="Shape 77"/>
          <p:cNvSpPr txBox="1">
            <a:spLocks noGrp="1"/>
          </p:cNvSpPr>
          <p:nvPr>
            <p:ph type="subTitle" idx="1"/>
          </p:nvPr>
        </p:nvSpPr>
        <p:spPr>
          <a:xfrm>
            <a:off x="340350" y="2914650"/>
            <a:ext cx="8494199" cy="1522199"/>
          </a:xfrm>
          <a:prstGeom prst="rect">
            <a:avLst/>
          </a:prstGeom>
        </p:spPr>
        <p:txBody>
          <a:bodyPr lIns="91425" tIns="91425" rIns="91425" bIns="91425" anchor="t" anchorCtr="0">
            <a:noAutofit/>
          </a:bodyPr>
          <a:lstStyle/>
          <a:p>
            <a:pPr algn="r">
              <a:spcBef>
                <a:spcPts val="0"/>
              </a:spcBef>
              <a:buNone/>
            </a:pPr>
            <a:r>
              <a:rPr lang="en">
                <a:latin typeface="Ubuntu"/>
                <a:ea typeface="Ubuntu"/>
                <a:cs typeface="Ubuntu"/>
                <a:sym typeface="Ubuntu"/>
              </a:rPr>
              <a:t>An interdisciplinary unit focusing on the historical and rhetorical power of black women and their protest songs.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73500" y="114128"/>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Interview with Myrlie Evers</a:t>
            </a:r>
          </a:p>
        </p:txBody>
      </p:sp>
      <p:sp>
        <p:nvSpPr>
          <p:cNvPr id="237" name="Shape 237">
            <a:hlinkClick r:id="rId3"/>
          </p:cNvPr>
          <p:cNvSpPr/>
          <p:nvPr/>
        </p:nvSpPr>
        <p:spPr>
          <a:xfrm>
            <a:off x="2335900" y="1175225"/>
            <a:ext cx="4567417" cy="3425574"/>
          </a:xfrm>
          <a:prstGeom prst="rect">
            <a:avLst/>
          </a:prstGeom>
          <a:blipFill>
            <a:blip r:embed="rId4">
              <a:alphaModFix/>
            </a:blip>
            <a:stretch>
              <a:fillRect/>
            </a:stretch>
          </a:blipFill>
          <a:ln>
            <a:noFill/>
          </a:ln>
        </p:spPr>
      </p:sp>
      <p:sp>
        <p:nvSpPr>
          <p:cNvPr id="238" name="Shape 238"/>
          <p:cNvSpPr txBox="1"/>
          <p:nvPr/>
        </p:nvSpPr>
        <p:spPr>
          <a:xfrm>
            <a:off x="3414599" y="4525925"/>
            <a:ext cx="2314800" cy="542699"/>
          </a:xfrm>
          <a:prstGeom prst="rect">
            <a:avLst/>
          </a:prstGeom>
          <a:noFill/>
          <a:ln>
            <a:noFill/>
          </a:ln>
        </p:spPr>
        <p:txBody>
          <a:bodyPr lIns="91425" tIns="91425" rIns="91425" bIns="91425" anchor="t" anchorCtr="0">
            <a:noAutofit/>
          </a:bodyPr>
          <a:lstStyle/>
          <a:p>
            <a:pPr lvl="0">
              <a:spcBef>
                <a:spcPts val="0"/>
              </a:spcBef>
              <a:buClr>
                <a:schemeClr val="dk1"/>
              </a:buClr>
              <a:buSzPct val="68750"/>
              <a:buFont typeface="Arial"/>
              <a:buNone/>
            </a:pPr>
            <a:r>
              <a:rPr lang="en" sz="1600" b="1">
                <a:solidFill>
                  <a:srgbClr val="F1C232"/>
                </a:solidFill>
                <a:latin typeface="Economica"/>
                <a:ea typeface="Economica"/>
                <a:cs typeface="Economica"/>
                <a:sym typeface="Economica"/>
              </a:rPr>
              <a:t>Video: from Visionary Project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34150" y="264028"/>
            <a:ext cx="8229600" cy="857400"/>
          </a:xfrm>
          <a:prstGeom prst="rect">
            <a:avLst/>
          </a:prstGeom>
        </p:spPr>
        <p:txBody>
          <a:bodyPr lIns="91425" tIns="91425" rIns="91425" bIns="91425" anchor="b" anchorCtr="0">
            <a:noAutofit/>
          </a:bodyPr>
          <a:lstStyle/>
          <a:p>
            <a:pPr>
              <a:spcBef>
                <a:spcPts val="0"/>
              </a:spcBef>
              <a:buNone/>
            </a:pPr>
            <a:r>
              <a:rPr lang="en">
                <a:latin typeface="Miniver"/>
                <a:ea typeface="Miniver"/>
                <a:cs typeface="Miniver"/>
                <a:sym typeface="Miniver"/>
              </a:rPr>
              <a:t>Bombing of  the 16</a:t>
            </a:r>
            <a:r>
              <a:rPr lang="en" baseline="30000">
                <a:latin typeface="Miniver"/>
                <a:ea typeface="Miniver"/>
                <a:cs typeface="Miniver"/>
                <a:sym typeface="Miniver"/>
              </a:rPr>
              <a:t>th</a:t>
            </a:r>
            <a:r>
              <a:rPr lang="en">
                <a:latin typeface="Miniver"/>
                <a:ea typeface="Miniver"/>
                <a:cs typeface="Miniver"/>
                <a:sym typeface="Miniver"/>
              </a:rPr>
              <a:t> St. Baptist Church, </a:t>
            </a:r>
            <a:r>
              <a:rPr lang="en" sz="2500">
                <a:latin typeface="Miniver"/>
                <a:ea typeface="Miniver"/>
                <a:cs typeface="Miniver"/>
                <a:sym typeface="Miniver"/>
              </a:rPr>
              <a:t>Birmingham, Alabama</a:t>
            </a:r>
          </a:p>
        </p:txBody>
      </p:sp>
      <p:sp>
        <p:nvSpPr>
          <p:cNvPr id="244" name="Shape 244"/>
          <p:cNvSpPr txBox="1">
            <a:spLocks noGrp="1"/>
          </p:cNvSpPr>
          <p:nvPr>
            <p:ph type="body" idx="1"/>
          </p:nvPr>
        </p:nvSpPr>
        <p:spPr>
          <a:xfrm>
            <a:off x="142275" y="1200150"/>
            <a:ext cx="5580899"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solidFill>
                  <a:srgbClr val="F3F3F3"/>
                </a:solidFill>
                <a:latin typeface="Oswald"/>
                <a:ea typeface="Oswald"/>
                <a:cs typeface="Oswald"/>
                <a:sym typeface="Oswald"/>
              </a:rPr>
              <a:t>•18 Days after March on Washington, Sunday morning, September 15, 1963</a:t>
            </a:r>
          </a:p>
          <a:p>
            <a:pPr lvl="0" rtl="0">
              <a:lnSpc>
                <a:spcPct val="115000"/>
              </a:lnSpc>
              <a:spcBef>
                <a:spcPts val="0"/>
              </a:spcBef>
              <a:buClr>
                <a:schemeClr val="dk1"/>
              </a:buClr>
              <a:buSzPct val="45833"/>
              <a:buFont typeface="Arial"/>
              <a:buNone/>
            </a:pPr>
            <a:r>
              <a:rPr lang="en" sz="2400">
                <a:solidFill>
                  <a:srgbClr val="F3F3F3"/>
                </a:solidFill>
                <a:latin typeface="Oswald"/>
                <a:ea typeface="Oswald"/>
                <a:cs typeface="Oswald"/>
                <a:sym typeface="Oswald"/>
              </a:rPr>
              <a:t>•15 people injured</a:t>
            </a:r>
          </a:p>
          <a:p>
            <a:pPr lvl="0" rtl="0">
              <a:lnSpc>
                <a:spcPct val="115000"/>
              </a:lnSpc>
              <a:spcBef>
                <a:spcPts val="0"/>
              </a:spcBef>
              <a:buClr>
                <a:schemeClr val="dk1"/>
              </a:buClr>
              <a:buSzPct val="45833"/>
              <a:buFont typeface="Arial"/>
              <a:buNone/>
            </a:pPr>
            <a:r>
              <a:rPr lang="en" sz="2400">
                <a:solidFill>
                  <a:srgbClr val="F3F3F3"/>
                </a:solidFill>
                <a:latin typeface="Oswald"/>
                <a:ea typeface="Oswald"/>
                <a:cs typeface="Oswald"/>
                <a:sym typeface="Oswald"/>
              </a:rPr>
              <a:t>•Denise McNair (11), Cynthia Wesley, Carole Robertson, Addie Mae Collins (14) killed</a:t>
            </a:r>
          </a:p>
          <a:p>
            <a:pPr lvl="0" rtl="0">
              <a:lnSpc>
                <a:spcPct val="115000"/>
              </a:lnSpc>
              <a:spcBef>
                <a:spcPts val="0"/>
              </a:spcBef>
              <a:buClr>
                <a:schemeClr val="dk1"/>
              </a:buClr>
              <a:buSzPct val="45833"/>
              <a:buFont typeface="Arial"/>
              <a:buNone/>
            </a:pPr>
            <a:r>
              <a:rPr lang="en" sz="2400">
                <a:solidFill>
                  <a:srgbClr val="F3F3F3"/>
                </a:solidFill>
                <a:latin typeface="Oswald"/>
                <a:ea typeface="Oswald"/>
                <a:cs typeface="Oswald"/>
                <a:sym typeface="Oswald"/>
              </a:rPr>
              <a:t>•First assassin convicted in 1977, two others in 2001 and 2002</a:t>
            </a:r>
          </a:p>
          <a:p>
            <a:pPr>
              <a:spcBef>
                <a:spcPts val="0"/>
              </a:spcBef>
              <a:buNone/>
            </a:pPr>
            <a:endParaRPr sz="2400">
              <a:solidFill>
                <a:srgbClr val="F3F3F3"/>
              </a:solidFill>
              <a:latin typeface="Oswald"/>
              <a:ea typeface="Oswald"/>
              <a:cs typeface="Oswald"/>
              <a:sym typeface="Oswald"/>
            </a:endParaRPr>
          </a:p>
        </p:txBody>
      </p:sp>
      <p:pic>
        <p:nvPicPr>
          <p:cNvPr id="245" name="Shape 245"/>
          <p:cNvPicPr preferRelativeResize="0"/>
          <p:nvPr/>
        </p:nvPicPr>
        <p:blipFill>
          <a:blip r:embed="rId3">
            <a:alphaModFix/>
          </a:blip>
          <a:stretch>
            <a:fillRect/>
          </a:stretch>
        </p:blipFill>
        <p:spPr>
          <a:xfrm>
            <a:off x="6011875" y="1200146"/>
            <a:ext cx="2932250" cy="3284950"/>
          </a:xfrm>
          <a:prstGeom prst="rect">
            <a:avLst/>
          </a:prstGeom>
          <a:noFill/>
          <a:ln>
            <a:noFill/>
          </a:ln>
        </p:spPr>
      </p:pic>
      <p:sp>
        <p:nvSpPr>
          <p:cNvPr id="246" name="Shape 246"/>
          <p:cNvSpPr txBox="1"/>
          <p:nvPr/>
        </p:nvSpPr>
        <p:spPr>
          <a:xfrm>
            <a:off x="7658325" y="4485100"/>
            <a:ext cx="1285800" cy="236099"/>
          </a:xfrm>
          <a:prstGeom prst="rect">
            <a:avLst/>
          </a:prstGeom>
          <a:noFill/>
          <a:ln>
            <a:noFill/>
          </a:ln>
        </p:spPr>
        <p:txBody>
          <a:bodyPr lIns="91425" tIns="91425" rIns="91425" bIns="91425" anchor="t" anchorCtr="0">
            <a:noAutofit/>
          </a:bodyPr>
          <a:lstStyle/>
          <a:p>
            <a:pPr>
              <a:spcBef>
                <a:spcPts val="0"/>
              </a:spcBef>
              <a:buNone/>
            </a:pPr>
            <a:r>
              <a:rPr lang="en">
                <a:solidFill>
                  <a:srgbClr val="F1C232"/>
                </a:solidFill>
                <a:latin typeface="Economica"/>
                <a:ea typeface="Economica"/>
                <a:cs typeface="Economica"/>
                <a:sym typeface="Economica"/>
              </a:rPr>
              <a:t>Photo: Corbis.com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96050" y="91675"/>
            <a:ext cx="8751899" cy="85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Bombing of  the 16</a:t>
            </a:r>
            <a:r>
              <a:rPr lang="en" sz="4000" baseline="30000">
                <a:latin typeface="Miniver"/>
                <a:ea typeface="Miniver"/>
                <a:cs typeface="Miniver"/>
                <a:sym typeface="Miniver"/>
              </a:rPr>
              <a:t>th</a:t>
            </a:r>
            <a:r>
              <a:rPr lang="en" sz="4000">
                <a:latin typeface="Miniver"/>
                <a:ea typeface="Miniver"/>
                <a:cs typeface="Miniver"/>
                <a:sym typeface="Miniver"/>
              </a:rPr>
              <a:t> St. Baptist Church</a:t>
            </a:r>
          </a:p>
        </p:txBody>
      </p:sp>
      <p:sp>
        <p:nvSpPr>
          <p:cNvPr id="252" name="Shape 252"/>
          <p:cNvSpPr txBox="1"/>
          <p:nvPr/>
        </p:nvSpPr>
        <p:spPr>
          <a:xfrm>
            <a:off x="3238800" y="4450350"/>
            <a:ext cx="2666400" cy="391200"/>
          </a:xfrm>
          <a:prstGeom prst="rect">
            <a:avLst/>
          </a:prstGeom>
          <a:noFill/>
          <a:ln>
            <a:noFill/>
          </a:ln>
        </p:spPr>
        <p:txBody>
          <a:bodyPr lIns="91425" tIns="91425" rIns="91425" bIns="91425" anchor="t" anchorCtr="0">
            <a:noAutofit/>
          </a:bodyPr>
          <a:lstStyle/>
          <a:p>
            <a:pPr lvl="0">
              <a:spcBef>
                <a:spcPts val="0"/>
              </a:spcBef>
              <a:buClr>
                <a:schemeClr val="dk1"/>
              </a:buClr>
              <a:buSzPct val="68750"/>
              <a:buFont typeface="Arial"/>
              <a:buNone/>
            </a:pPr>
            <a:r>
              <a:rPr lang="en" sz="1600" b="1">
                <a:solidFill>
                  <a:srgbClr val="F1C232"/>
                </a:solidFill>
                <a:latin typeface="Economica"/>
                <a:ea typeface="Economica"/>
                <a:cs typeface="Economica"/>
                <a:sym typeface="Economica"/>
              </a:rPr>
              <a:t>Video: from PBS’s</a:t>
            </a:r>
            <a:r>
              <a:rPr lang="en" sz="1600" b="1" i="1">
                <a:solidFill>
                  <a:srgbClr val="F1C232"/>
                </a:solidFill>
                <a:latin typeface="Economica"/>
                <a:ea typeface="Economica"/>
                <a:cs typeface="Economica"/>
                <a:sym typeface="Economica"/>
              </a:rPr>
              <a:t> Eyes on the Prize</a:t>
            </a:r>
          </a:p>
        </p:txBody>
      </p:sp>
      <p:sp>
        <p:nvSpPr>
          <p:cNvPr id="253" name="Shape 253">
            <a:hlinkClick r:id="rId3"/>
          </p:cNvPr>
          <p:cNvSpPr/>
          <p:nvPr/>
        </p:nvSpPr>
        <p:spPr>
          <a:xfrm>
            <a:off x="2286000" y="1074750"/>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17825" y="61650"/>
            <a:ext cx="5578799" cy="8670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Protest Song Analysis</a:t>
            </a:r>
          </a:p>
        </p:txBody>
      </p:sp>
      <p:sp>
        <p:nvSpPr>
          <p:cNvPr id="259" name="Shape 259"/>
          <p:cNvSpPr txBox="1">
            <a:spLocks noGrp="1"/>
          </p:cNvSpPr>
          <p:nvPr>
            <p:ph type="body" idx="1"/>
          </p:nvPr>
        </p:nvSpPr>
        <p:spPr>
          <a:xfrm>
            <a:off x="236200" y="1072975"/>
            <a:ext cx="4094699" cy="3742499"/>
          </a:xfrm>
          <a:prstGeom prst="rect">
            <a:avLst/>
          </a:prstGeom>
        </p:spPr>
        <p:txBody>
          <a:bodyPr lIns="91425" tIns="91425" rIns="91425" bIns="91425" anchor="t" anchorCtr="0">
            <a:noAutofit/>
          </a:bodyPr>
          <a:lstStyle/>
          <a:p>
            <a:pPr rtl="0">
              <a:spcBef>
                <a:spcPts val="0"/>
              </a:spcBef>
              <a:buNone/>
            </a:pPr>
            <a:r>
              <a:rPr lang="en" sz="2400">
                <a:latin typeface="Oswald"/>
                <a:ea typeface="Oswald"/>
                <a:cs typeface="Oswald"/>
                <a:sym typeface="Oswald"/>
              </a:rPr>
              <a:t>Students choose a song from among a selected list or choose their own (with teacher approval).  Tackling the song as an argument composition, students will analyze how the songwriter </a:t>
            </a:r>
            <a:r>
              <a:rPr lang="en" sz="2400" i="1">
                <a:latin typeface="Oswald"/>
                <a:ea typeface="Oswald"/>
                <a:cs typeface="Oswald"/>
                <a:sym typeface="Oswald"/>
              </a:rPr>
              <a:t>presents a claim</a:t>
            </a:r>
            <a:r>
              <a:rPr lang="en" sz="2400">
                <a:latin typeface="Oswald"/>
                <a:ea typeface="Oswald"/>
                <a:cs typeface="Oswald"/>
                <a:sym typeface="Oswald"/>
              </a:rPr>
              <a:t>, </a:t>
            </a:r>
            <a:r>
              <a:rPr lang="en" sz="2400" i="1">
                <a:latin typeface="Oswald"/>
                <a:ea typeface="Oswald"/>
                <a:cs typeface="Oswald"/>
                <a:sym typeface="Oswald"/>
              </a:rPr>
              <a:t>supports it using evidence</a:t>
            </a:r>
            <a:r>
              <a:rPr lang="en" sz="2400">
                <a:latin typeface="Oswald"/>
                <a:ea typeface="Oswald"/>
                <a:cs typeface="Oswald"/>
                <a:sym typeface="Oswald"/>
              </a:rPr>
              <a:t>, and </a:t>
            </a:r>
            <a:r>
              <a:rPr lang="en" sz="2400" i="1">
                <a:latin typeface="Oswald"/>
                <a:ea typeface="Oswald"/>
                <a:cs typeface="Oswald"/>
                <a:sym typeface="Oswald"/>
              </a:rPr>
              <a:t>explains how the evidence supports the call for change</a:t>
            </a:r>
            <a:r>
              <a:rPr lang="en" sz="2400">
                <a:latin typeface="Oswald"/>
                <a:ea typeface="Oswald"/>
                <a:cs typeface="Oswald"/>
                <a:sym typeface="Oswald"/>
              </a:rPr>
              <a:t>. </a:t>
            </a:r>
          </a:p>
          <a:p>
            <a:pPr lvl="0">
              <a:spcBef>
                <a:spcPts val="0"/>
              </a:spcBef>
              <a:buClr>
                <a:schemeClr val="dk1"/>
              </a:buClr>
              <a:buFont typeface="Arial"/>
              <a:buNone/>
            </a:pPr>
            <a:endParaRPr sz="1800" u="sng">
              <a:latin typeface="Oswald"/>
              <a:ea typeface="Oswald"/>
              <a:cs typeface="Oswald"/>
              <a:sym typeface="Oswald"/>
            </a:endParaRPr>
          </a:p>
        </p:txBody>
      </p:sp>
      <p:pic>
        <p:nvPicPr>
          <p:cNvPr id="260" name="Shape 260"/>
          <p:cNvPicPr preferRelativeResize="0"/>
          <p:nvPr/>
        </p:nvPicPr>
        <p:blipFill>
          <a:blip r:embed="rId3">
            <a:alphaModFix/>
          </a:blip>
          <a:stretch>
            <a:fillRect/>
          </a:stretch>
        </p:blipFill>
        <p:spPr>
          <a:xfrm>
            <a:off x="4242476" y="1207975"/>
            <a:ext cx="4665475" cy="32821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 calcmode="lin" valueType="num">
                                      <p:cBhvr additive="base">
                                        <p:cTn id="12" dur="1000"/>
                                        <p:tgtEl>
                                          <p:spTgt spid="26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Clr>
                <a:schemeClr val="dk1"/>
              </a:buClr>
              <a:buSzPct val="28947"/>
              <a:buFont typeface="Arial"/>
              <a:buNone/>
            </a:pPr>
            <a:r>
              <a:rPr lang="en" sz="3800">
                <a:latin typeface="Miniver"/>
                <a:ea typeface="Miniver"/>
                <a:cs typeface="Miniver"/>
                <a:sym typeface="Miniver"/>
              </a:rPr>
              <a:t>“Mississippi Goddam” by Nina Simone</a:t>
            </a:r>
          </a:p>
        </p:txBody>
      </p:sp>
      <p:sp>
        <p:nvSpPr>
          <p:cNvPr id="266" name="Shape 266"/>
          <p:cNvSpPr txBox="1">
            <a:spLocks noGrp="1"/>
          </p:cNvSpPr>
          <p:nvPr>
            <p:ph type="body" idx="1"/>
          </p:nvPr>
        </p:nvSpPr>
        <p:spPr>
          <a:xfrm>
            <a:off x="178125" y="1116125"/>
            <a:ext cx="4200600" cy="3519600"/>
          </a:xfrm>
          <a:prstGeom prst="rect">
            <a:avLst/>
          </a:prstGeom>
        </p:spPr>
        <p:txBody>
          <a:bodyPr lIns="91425" tIns="91425" rIns="91425" bIns="91425" anchor="t" anchorCtr="0">
            <a:noAutofit/>
          </a:bodyPr>
          <a:lstStyle/>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The name of this tune is Mississippi Goddam</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And I mean every word of it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Alabama's gotten me so upset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Tennessee made me lose my rest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And everybody knows about Mississippi Goddam</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Alabama's gotten me so upset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Tennessee made me lose my rest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And everybody knows about Mississippi Goddam</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Can't you see it? Can't you feel it?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It's all in the air</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I can't stand the pressure much longer</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Somebody say a prayer</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Alabama's gotten me so upset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Tennessee made me lose my rest</a:t>
            </a:r>
          </a:p>
          <a:p>
            <a:pPr lvl="0" rtl="0">
              <a:lnSpc>
                <a:spcPct val="100000"/>
              </a:lnSpc>
              <a:spcBef>
                <a:spcPts val="0"/>
              </a:spcBef>
              <a:buClr>
                <a:schemeClr val="dk1"/>
              </a:buClr>
              <a:buSzPct val="78571"/>
              <a:buFont typeface="Arial"/>
              <a:buNone/>
            </a:pPr>
            <a:r>
              <a:rPr lang="en" sz="1400">
                <a:solidFill>
                  <a:srgbClr val="D9D9D9"/>
                </a:solidFill>
                <a:latin typeface="Oswald"/>
                <a:ea typeface="Oswald"/>
                <a:cs typeface="Oswald"/>
                <a:sym typeface="Oswald"/>
              </a:rPr>
              <a:t>And everybody knows about Mississippi Goddam...</a:t>
            </a:r>
          </a:p>
          <a:p>
            <a:pPr lvl="0" rtl="0">
              <a:lnSpc>
                <a:spcPct val="100000"/>
              </a:lnSpc>
              <a:spcBef>
                <a:spcPts val="0"/>
              </a:spcBef>
              <a:buClr>
                <a:schemeClr val="dk1"/>
              </a:buClr>
              <a:buFont typeface="Arial"/>
              <a:buNone/>
            </a:pPr>
            <a:endParaRPr sz="1400">
              <a:solidFill>
                <a:srgbClr val="D9D9D9"/>
              </a:solidFill>
              <a:latin typeface="Oswald"/>
              <a:ea typeface="Oswald"/>
              <a:cs typeface="Oswald"/>
              <a:sym typeface="Oswald"/>
            </a:endParaRPr>
          </a:p>
          <a:p>
            <a:pPr>
              <a:spcBef>
                <a:spcPts val="0"/>
              </a:spcBef>
              <a:buNone/>
            </a:pPr>
            <a:endParaRPr sz="1200">
              <a:latin typeface="Oswald"/>
              <a:ea typeface="Oswald"/>
              <a:cs typeface="Oswald"/>
              <a:sym typeface="Oswald"/>
            </a:endParaRPr>
          </a:p>
        </p:txBody>
      </p:sp>
      <p:sp>
        <p:nvSpPr>
          <p:cNvPr id="267" name="Shape 267"/>
          <p:cNvSpPr txBox="1"/>
          <p:nvPr/>
        </p:nvSpPr>
        <p:spPr>
          <a:xfrm>
            <a:off x="4486200" y="1056650"/>
            <a:ext cx="3703799" cy="37590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a:solidFill>
                  <a:srgbClr val="D9D9D9"/>
                </a:solidFill>
                <a:latin typeface="Oswald"/>
                <a:ea typeface="Oswald"/>
                <a:cs typeface="Oswald"/>
                <a:sym typeface="Oswald"/>
              </a:rPr>
              <a:t>...Oh, but this whole country is full of lies</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You're all gonna die and die like flies</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I don't trust you any more</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You keep on saying, "Go slow! Go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But that's just the trouble,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Desegregation,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Mass participation,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Reunification,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Do things gradually,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But bring more tragedy, do it slow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Why don't you see it? Why don't you feel it?</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I don't know, I don't know</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You don't have to live next to me</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Just give me my equality</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Everybody knows about Mississippi</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Everybody knows about Alabama</a:t>
            </a:r>
          </a:p>
          <a:p>
            <a:pPr lvl="0" rtl="0">
              <a:spcBef>
                <a:spcPts val="0"/>
              </a:spcBef>
              <a:buClr>
                <a:schemeClr val="dk1"/>
              </a:buClr>
              <a:buSzPct val="78571"/>
              <a:buFont typeface="Arial"/>
              <a:buNone/>
            </a:pPr>
            <a:r>
              <a:rPr lang="en">
                <a:solidFill>
                  <a:srgbClr val="D9D9D9"/>
                </a:solidFill>
                <a:latin typeface="Oswald"/>
                <a:ea typeface="Oswald"/>
                <a:cs typeface="Oswald"/>
                <a:sym typeface="Oswald"/>
              </a:rPr>
              <a:t>Everybody knows about Mississippi Goddam</a:t>
            </a:r>
          </a:p>
          <a:p>
            <a:pPr lvl="0">
              <a:spcBef>
                <a:spcPts val="0"/>
              </a:spcBef>
              <a:buClr>
                <a:schemeClr val="dk1"/>
              </a:buClr>
              <a:buSzPct val="78571"/>
              <a:buFont typeface="Arial"/>
              <a:buNone/>
            </a:pPr>
            <a:r>
              <a:rPr lang="en">
                <a:solidFill>
                  <a:srgbClr val="D9D9D9"/>
                </a:solidFill>
                <a:latin typeface="Oswald"/>
                <a:ea typeface="Oswald"/>
                <a:cs typeface="Oswald"/>
                <a:sym typeface="Oswald"/>
              </a:rPr>
              <a:t>That's it!</a:t>
            </a:r>
          </a:p>
        </p:txBody>
      </p:sp>
      <p:sp>
        <p:nvSpPr>
          <p:cNvPr id="268" name="Shape 268">
            <a:hlinkClick r:id="rId3"/>
          </p:cNvPr>
          <p:cNvSpPr/>
          <p:nvPr/>
        </p:nvSpPr>
        <p:spPr>
          <a:xfrm>
            <a:off x="7485850" y="1959425"/>
            <a:ext cx="1484674" cy="1113499"/>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gtEl>
                                        <p:attrNameLst>
                                          <p:attrName>style.visibility</p:attrName>
                                        </p:attrNameLst>
                                      </p:cBhvr>
                                      <p:to>
                                        <p:strVal val="visible"/>
                                      </p:to>
                                    </p:set>
                                    <p:animEffect transition="in" filter="fade">
                                      <p:cBhvr>
                                        <p:cTn id="12"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72125" y="210074"/>
            <a:ext cx="8229600" cy="747900"/>
          </a:xfrm>
          <a:prstGeom prst="rect">
            <a:avLst/>
          </a:prstGeom>
        </p:spPr>
        <p:txBody>
          <a:bodyPr lIns="91425" tIns="91425" rIns="91425" bIns="91425" anchor="b" anchorCtr="0">
            <a:noAutofit/>
          </a:bodyPr>
          <a:lstStyle/>
          <a:p>
            <a:pPr lvl="0">
              <a:spcBef>
                <a:spcPts val="0"/>
              </a:spcBef>
              <a:buNone/>
            </a:pPr>
            <a:r>
              <a:rPr lang="en" sz="3800">
                <a:latin typeface="Miniver"/>
                <a:ea typeface="Miniver"/>
                <a:cs typeface="Miniver"/>
                <a:sym typeface="Miniver"/>
              </a:rPr>
              <a:t>“Mississippi Goddam” by Nina Simone</a:t>
            </a:r>
          </a:p>
        </p:txBody>
      </p:sp>
      <p:pic>
        <p:nvPicPr>
          <p:cNvPr id="274" name="Shape 274"/>
          <p:cNvPicPr preferRelativeResize="0"/>
          <p:nvPr/>
        </p:nvPicPr>
        <p:blipFill>
          <a:blip r:embed="rId3">
            <a:alphaModFix/>
          </a:blip>
          <a:stretch>
            <a:fillRect/>
          </a:stretch>
        </p:blipFill>
        <p:spPr>
          <a:xfrm>
            <a:off x="242775" y="1461675"/>
            <a:ext cx="8658448" cy="2475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3800">
                <a:latin typeface="Miniver"/>
                <a:ea typeface="Miniver"/>
                <a:cs typeface="Miniver"/>
                <a:sym typeface="Miniver"/>
              </a:rPr>
              <a:t>“Mississippi Goddam” by Nina Simone</a:t>
            </a:r>
          </a:p>
        </p:txBody>
      </p:sp>
      <p:pic>
        <p:nvPicPr>
          <p:cNvPr id="280" name="Shape 280"/>
          <p:cNvPicPr preferRelativeResize="0"/>
          <p:nvPr/>
        </p:nvPicPr>
        <p:blipFill>
          <a:blip r:embed="rId3">
            <a:alphaModFix/>
          </a:blip>
          <a:stretch>
            <a:fillRect/>
          </a:stretch>
        </p:blipFill>
        <p:spPr>
          <a:xfrm>
            <a:off x="379537" y="1337025"/>
            <a:ext cx="8384925" cy="317885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73525" y="95903"/>
            <a:ext cx="8229600" cy="857400"/>
          </a:xfrm>
          <a:prstGeom prst="rect">
            <a:avLst/>
          </a:prstGeom>
        </p:spPr>
        <p:txBody>
          <a:bodyPr lIns="91425" tIns="91425" rIns="91425" bIns="91425" anchor="b" anchorCtr="0">
            <a:noAutofit/>
          </a:bodyPr>
          <a:lstStyle/>
          <a:p>
            <a:pPr lvl="0">
              <a:spcBef>
                <a:spcPts val="0"/>
              </a:spcBef>
              <a:buNone/>
            </a:pPr>
            <a:r>
              <a:rPr lang="en" sz="3800">
                <a:latin typeface="Miniver"/>
                <a:ea typeface="Miniver"/>
                <a:cs typeface="Miniver"/>
                <a:sym typeface="Miniver"/>
              </a:rPr>
              <a:t>“Mississippi Goddam” by Nina Simone</a:t>
            </a:r>
          </a:p>
        </p:txBody>
      </p:sp>
      <p:pic>
        <p:nvPicPr>
          <p:cNvPr id="286" name="Shape 286"/>
          <p:cNvPicPr preferRelativeResize="0"/>
          <p:nvPr/>
        </p:nvPicPr>
        <p:blipFill>
          <a:blip r:embed="rId3">
            <a:alphaModFix/>
          </a:blip>
          <a:stretch>
            <a:fillRect/>
          </a:stretch>
        </p:blipFill>
        <p:spPr>
          <a:xfrm>
            <a:off x="1383837" y="1018900"/>
            <a:ext cx="6376323" cy="39323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411103"/>
            <a:ext cx="8229600" cy="857400"/>
          </a:xfrm>
          <a:prstGeom prst="rect">
            <a:avLst/>
          </a:prstGeom>
        </p:spPr>
        <p:txBody>
          <a:bodyPr lIns="91425" tIns="91425" rIns="91425" bIns="91425" anchor="b" anchorCtr="0">
            <a:noAutofit/>
          </a:bodyPr>
          <a:lstStyle/>
          <a:p>
            <a:pPr rtl="0">
              <a:spcBef>
                <a:spcPts val="0"/>
              </a:spcBef>
              <a:buNone/>
            </a:pPr>
            <a:r>
              <a:rPr lang="en">
                <a:latin typeface="Miniver"/>
                <a:ea typeface="Miniver"/>
                <a:cs typeface="Miniver"/>
                <a:sym typeface="Miniver"/>
              </a:rPr>
              <a:t>Mavis Staples “In the Mississippi River” </a:t>
            </a:r>
          </a:p>
          <a:p>
            <a:pPr>
              <a:spcBef>
                <a:spcPts val="0"/>
              </a:spcBef>
              <a:buNone/>
            </a:pPr>
            <a:r>
              <a:rPr lang="en" sz="1800">
                <a:latin typeface="Oswald"/>
                <a:ea typeface="Oswald"/>
                <a:cs typeface="Oswald"/>
                <a:sym typeface="Oswald"/>
              </a:rPr>
              <a:t>written by Marshall Jones</a:t>
            </a:r>
          </a:p>
        </p:txBody>
      </p:sp>
      <p:sp>
        <p:nvSpPr>
          <p:cNvPr id="292" name="Shape 292"/>
          <p:cNvSpPr txBox="1">
            <a:spLocks noGrp="1"/>
          </p:cNvSpPr>
          <p:nvPr>
            <p:ph type="body" idx="1"/>
          </p:nvPr>
        </p:nvSpPr>
        <p:spPr>
          <a:xfrm>
            <a:off x="227825" y="1146975"/>
            <a:ext cx="2672999" cy="3548100"/>
          </a:xfrm>
          <a:prstGeom prst="rect">
            <a:avLst/>
          </a:prstGeom>
        </p:spPr>
        <p:txBody>
          <a:bodyPr lIns="91425" tIns="91425" rIns="91425" bIns="91425" anchor="t" anchorCtr="0">
            <a:noAutofit/>
          </a:bodyPr>
          <a:lstStyle/>
          <a:p>
            <a:pPr rtl="0">
              <a:spcBef>
                <a:spcPts val="0"/>
              </a:spcBef>
              <a:buNone/>
            </a:pPr>
            <a:endParaRPr sz="1200">
              <a:latin typeface="Oswald"/>
              <a:ea typeface="Oswald"/>
              <a:cs typeface="Oswald"/>
              <a:sym typeface="Oswald"/>
            </a:endParaRPr>
          </a:p>
          <a:p>
            <a:pPr rtl="0">
              <a:spcBef>
                <a:spcPts val="0"/>
              </a:spcBef>
              <a:buNone/>
            </a:pPr>
            <a:r>
              <a:rPr lang="en" sz="1400">
                <a:latin typeface="Oswald"/>
                <a:ea typeface="Oswald"/>
                <a:cs typeface="Oswald"/>
                <a:sym typeface="Oswald"/>
              </a:rPr>
              <a:t>In the Mississippi River </a:t>
            </a:r>
          </a:p>
          <a:p>
            <a:pPr rtl="0">
              <a:spcBef>
                <a:spcPts val="0"/>
              </a:spcBef>
              <a:buNone/>
            </a:pPr>
            <a:r>
              <a:rPr lang="en" sz="1400">
                <a:latin typeface="Oswald"/>
                <a:ea typeface="Oswald"/>
                <a:cs typeface="Oswald"/>
                <a:sym typeface="Oswald"/>
              </a:rPr>
              <a:t>Lord, Lord, Lord, Lord </a:t>
            </a:r>
          </a:p>
          <a:p>
            <a:pPr rtl="0">
              <a:spcBef>
                <a:spcPts val="0"/>
              </a:spcBef>
              <a:buNone/>
            </a:pPr>
            <a:r>
              <a:rPr lang="en" sz="1400">
                <a:latin typeface="Oswald"/>
                <a:ea typeface="Oswald"/>
                <a:cs typeface="Oswald"/>
                <a:sym typeface="Oswald"/>
              </a:rPr>
              <a:t>In the Mississippi River </a:t>
            </a:r>
          </a:p>
          <a:p>
            <a:pPr rtl="0">
              <a:spcBef>
                <a:spcPts val="0"/>
              </a:spcBef>
              <a:buNone/>
            </a:pPr>
            <a:r>
              <a:rPr lang="en" sz="1400">
                <a:latin typeface="Oswald"/>
                <a:ea typeface="Oswald"/>
                <a:cs typeface="Oswald"/>
                <a:sym typeface="Oswald"/>
              </a:rPr>
              <a:t>Lord, Lord, Lord, Lord </a:t>
            </a:r>
          </a:p>
          <a:p>
            <a:pPr rtl="0">
              <a:spcBef>
                <a:spcPts val="0"/>
              </a:spcBef>
              <a:buNone/>
            </a:pPr>
            <a:r>
              <a:rPr lang="en" sz="1400">
                <a:latin typeface="Oswald"/>
                <a:ea typeface="Oswald"/>
                <a:cs typeface="Oswald"/>
                <a:sym typeface="Oswald"/>
              </a:rPr>
              <a:t>In the Mississippi River </a:t>
            </a:r>
          </a:p>
          <a:p>
            <a:pPr rtl="0">
              <a:spcBef>
                <a:spcPts val="0"/>
              </a:spcBef>
              <a:buNone/>
            </a:pPr>
            <a:r>
              <a:rPr lang="en" sz="1400">
                <a:latin typeface="Oswald"/>
                <a:ea typeface="Oswald"/>
                <a:cs typeface="Oswald"/>
                <a:sym typeface="Oswald"/>
              </a:rPr>
              <a:t>Well, you can count them one by one </a:t>
            </a:r>
          </a:p>
          <a:p>
            <a:pPr rtl="0">
              <a:spcBef>
                <a:spcPts val="0"/>
              </a:spcBef>
              <a:buNone/>
            </a:pPr>
            <a:r>
              <a:rPr lang="en" sz="1400">
                <a:latin typeface="Oswald"/>
                <a:ea typeface="Oswald"/>
                <a:cs typeface="Oswald"/>
                <a:sym typeface="Oswald"/>
              </a:rPr>
              <a:t>It could be your son </a:t>
            </a:r>
          </a:p>
          <a:p>
            <a:pPr rtl="0">
              <a:spcBef>
                <a:spcPts val="0"/>
              </a:spcBef>
              <a:buNone/>
            </a:pPr>
            <a:r>
              <a:rPr lang="en" sz="1400">
                <a:latin typeface="Oswald"/>
                <a:ea typeface="Oswald"/>
                <a:cs typeface="Oswald"/>
                <a:sym typeface="Oswald"/>
              </a:rPr>
              <a:t>Well, you can count them two by two </a:t>
            </a:r>
          </a:p>
          <a:p>
            <a:pPr rtl="0">
              <a:spcBef>
                <a:spcPts val="0"/>
              </a:spcBef>
              <a:buNone/>
            </a:pPr>
            <a:r>
              <a:rPr lang="en" sz="1400">
                <a:latin typeface="Oswald"/>
                <a:ea typeface="Oswald"/>
                <a:cs typeface="Oswald"/>
                <a:sym typeface="Oswald"/>
              </a:rPr>
              <a:t>It could be me or you </a:t>
            </a:r>
          </a:p>
          <a:p>
            <a:pPr rtl="0">
              <a:spcBef>
                <a:spcPts val="0"/>
              </a:spcBef>
              <a:buNone/>
            </a:pPr>
            <a:r>
              <a:rPr lang="en" sz="1400">
                <a:latin typeface="Oswald"/>
                <a:ea typeface="Oswald"/>
                <a:cs typeface="Oswald"/>
                <a:sym typeface="Oswald"/>
              </a:rPr>
              <a:t>Well, you can count them three by three</a:t>
            </a:r>
          </a:p>
          <a:p>
            <a:pPr rtl="0">
              <a:spcBef>
                <a:spcPts val="0"/>
              </a:spcBef>
              <a:buNone/>
            </a:pPr>
            <a:r>
              <a:rPr lang="en" sz="1400">
                <a:latin typeface="Oswald"/>
                <a:ea typeface="Oswald"/>
                <a:cs typeface="Oswald"/>
                <a:sym typeface="Oswald"/>
              </a:rPr>
              <a:t>Do you wanna see? </a:t>
            </a:r>
          </a:p>
          <a:p>
            <a:pPr>
              <a:spcBef>
                <a:spcPts val="0"/>
              </a:spcBef>
              <a:buNone/>
            </a:pPr>
            <a:r>
              <a:rPr lang="en" sz="1400">
                <a:latin typeface="Oswald"/>
                <a:ea typeface="Oswald"/>
                <a:cs typeface="Oswald"/>
                <a:sym typeface="Oswald"/>
              </a:rPr>
              <a:t>Well, you can count them four by four</a:t>
            </a:r>
          </a:p>
        </p:txBody>
      </p:sp>
      <p:sp>
        <p:nvSpPr>
          <p:cNvPr id="293" name="Shape 293"/>
          <p:cNvSpPr txBox="1"/>
          <p:nvPr/>
        </p:nvSpPr>
        <p:spPr>
          <a:xfrm>
            <a:off x="3046625" y="1324575"/>
            <a:ext cx="2788200" cy="3548100"/>
          </a:xfrm>
          <a:prstGeom prst="rect">
            <a:avLst/>
          </a:prstGeom>
          <a:noFill/>
          <a:ln>
            <a:noFill/>
          </a:ln>
        </p:spPr>
        <p:txBody>
          <a:bodyPr lIns="91425" tIns="91425" rIns="91425" bIns="91425" anchor="t" anchorCtr="0">
            <a:noAutofit/>
          </a:bodyPr>
          <a:lstStyle/>
          <a:p>
            <a:pPr rtl="0">
              <a:spcBef>
                <a:spcPts val="0"/>
              </a:spcBef>
              <a:buNone/>
            </a:pPr>
            <a:r>
              <a:rPr lang="en">
                <a:solidFill>
                  <a:srgbClr val="FFFFFF"/>
                </a:solidFill>
                <a:latin typeface="Oswald"/>
                <a:ea typeface="Oswald"/>
                <a:cs typeface="Oswald"/>
                <a:sym typeface="Oswald"/>
              </a:rPr>
              <a:t>Oh, well-a into the river they go </a:t>
            </a:r>
          </a:p>
          <a:p>
            <a:pPr rtl="0">
              <a:spcBef>
                <a:spcPts val="0"/>
              </a:spcBef>
              <a:buNone/>
            </a:pPr>
            <a:r>
              <a:rPr lang="en">
                <a:solidFill>
                  <a:srgbClr val="FFFFFF"/>
                </a:solidFill>
                <a:latin typeface="Oswald"/>
                <a:ea typeface="Oswald"/>
                <a:cs typeface="Oswald"/>
                <a:sym typeface="Oswald"/>
              </a:rPr>
              <a:t>Oh, well-a into the river they go </a:t>
            </a:r>
          </a:p>
          <a:p>
            <a:pPr rtl="0">
              <a:spcBef>
                <a:spcPts val="0"/>
              </a:spcBef>
              <a:buNone/>
            </a:pPr>
            <a:r>
              <a:rPr lang="en">
                <a:solidFill>
                  <a:srgbClr val="FFFFFF"/>
                </a:solidFill>
                <a:latin typeface="Oswald"/>
                <a:ea typeface="Oswald"/>
                <a:cs typeface="Oswald"/>
                <a:sym typeface="Oswald"/>
              </a:rPr>
              <a:t>Well, you can count them five by five With their hands tied </a:t>
            </a:r>
          </a:p>
          <a:p>
            <a:pPr rtl="0">
              <a:spcBef>
                <a:spcPts val="0"/>
              </a:spcBef>
              <a:buNone/>
            </a:pPr>
            <a:r>
              <a:rPr lang="en">
                <a:solidFill>
                  <a:srgbClr val="FFFFFF"/>
                </a:solidFill>
                <a:latin typeface="Oswald"/>
                <a:ea typeface="Oswald"/>
                <a:cs typeface="Oswald"/>
                <a:sym typeface="Oswald"/>
              </a:rPr>
              <a:t>And they don’t come out alive </a:t>
            </a:r>
          </a:p>
          <a:p>
            <a:pPr rtl="0">
              <a:spcBef>
                <a:spcPts val="0"/>
              </a:spcBef>
              <a:buNone/>
            </a:pPr>
            <a:r>
              <a:rPr lang="en">
                <a:solidFill>
                  <a:srgbClr val="FFFFFF"/>
                </a:solidFill>
                <a:latin typeface="Oswald"/>
                <a:ea typeface="Oswald"/>
                <a:cs typeface="Oswald"/>
                <a:sym typeface="Oswald"/>
              </a:rPr>
              <a:t>And their feet tied </a:t>
            </a:r>
          </a:p>
          <a:p>
            <a:pPr rtl="0">
              <a:spcBef>
                <a:spcPts val="0"/>
              </a:spcBef>
              <a:buNone/>
            </a:pPr>
            <a:r>
              <a:rPr lang="en">
                <a:solidFill>
                  <a:srgbClr val="FFFFFF"/>
                </a:solidFill>
                <a:latin typeface="Oswald"/>
                <a:ea typeface="Oswald"/>
                <a:cs typeface="Oswald"/>
                <a:sym typeface="Oswald"/>
              </a:rPr>
              <a:t>And you can count them six by six Holes throughout the body </a:t>
            </a:r>
          </a:p>
          <a:p>
            <a:pPr rtl="0">
              <a:spcBef>
                <a:spcPts val="0"/>
              </a:spcBef>
              <a:buNone/>
            </a:pPr>
            <a:r>
              <a:rPr lang="en">
                <a:solidFill>
                  <a:srgbClr val="FFFFFF"/>
                </a:solidFill>
                <a:latin typeface="Oswald"/>
                <a:ea typeface="Oswald"/>
                <a:cs typeface="Oswald"/>
                <a:sym typeface="Oswald"/>
              </a:rPr>
              <a:t>In Mississippi, they got it fixed </a:t>
            </a:r>
          </a:p>
          <a:p>
            <a:pPr rtl="0">
              <a:spcBef>
                <a:spcPts val="0"/>
              </a:spcBef>
              <a:buNone/>
            </a:pPr>
            <a:r>
              <a:rPr lang="en">
                <a:solidFill>
                  <a:srgbClr val="FFFFFF"/>
                </a:solidFill>
                <a:latin typeface="Oswald"/>
                <a:ea typeface="Oswald"/>
                <a:cs typeface="Oswald"/>
                <a:sym typeface="Oswald"/>
              </a:rPr>
              <a:t>Like Goodman </a:t>
            </a:r>
          </a:p>
          <a:p>
            <a:pPr rtl="0">
              <a:spcBef>
                <a:spcPts val="0"/>
              </a:spcBef>
              <a:buNone/>
            </a:pPr>
            <a:r>
              <a:rPr lang="en">
                <a:solidFill>
                  <a:srgbClr val="FFFFFF"/>
                </a:solidFill>
                <a:latin typeface="Oswald"/>
                <a:ea typeface="Oswald"/>
                <a:cs typeface="Oswald"/>
                <a:sym typeface="Oswald"/>
              </a:rPr>
              <a:t>And you can count them seven by seven </a:t>
            </a:r>
          </a:p>
          <a:p>
            <a:pPr rtl="0">
              <a:spcBef>
                <a:spcPts val="0"/>
              </a:spcBef>
              <a:buNone/>
            </a:pPr>
            <a:r>
              <a:rPr lang="en">
                <a:solidFill>
                  <a:srgbClr val="FFFFFF"/>
                </a:solidFill>
                <a:latin typeface="Oswald"/>
                <a:ea typeface="Oswald"/>
                <a:cs typeface="Oswald"/>
                <a:sym typeface="Oswald"/>
              </a:rPr>
              <a:t>Like Schwerner </a:t>
            </a:r>
          </a:p>
          <a:p>
            <a:pPr rtl="0">
              <a:spcBef>
                <a:spcPts val="0"/>
              </a:spcBef>
              <a:buNone/>
            </a:pPr>
            <a:r>
              <a:rPr lang="en">
                <a:solidFill>
                  <a:srgbClr val="FFFFFF"/>
                </a:solidFill>
                <a:latin typeface="Oswald"/>
                <a:ea typeface="Oswald"/>
                <a:cs typeface="Oswald"/>
                <a:sym typeface="Oswald"/>
              </a:rPr>
              <a:t>The Mississippi River sure ain’t heaven </a:t>
            </a:r>
          </a:p>
          <a:p>
            <a:pPr lvl="0">
              <a:spcBef>
                <a:spcPts val="0"/>
              </a:spcBef>
              <a:buClr>
                <a:schemeClr val="dk1"/>
              </a:buClr>
              <a:buSzPct val="78571"/>
              <a:buFont typeface="Arial"/>
              <a:buNone/>
            </a:pPr>
            <a:r>
              <a:rPr lang="en">
                <a:solidFill>
                  <a:srgbClr val="FFFFFF"/>
                </a:solidFill>
                <a:latin typeface="Oswald"/>
                <a:ea typeface="Oswald"/>
                <a:cs typeface="Oswald"/>
                <a:sym typeface="Oswald"/>
              </a:rPr>
              <a:t>And Chaney </a:t>
            </a:r>
          </a:p>
        </p:txBody>
      </p:sp>
      <p:sp>
        <p:nvSpPr>
          <p:cNvPr id="294" name="Shape 294"/>
          <p:cNvSpPr txBox="1">
            <a:spLocks noGrp="1"/>
          </p:cNvSpPr>
          <p:nvPr>
            <p:ph type="body" idx="2"/>
          </p:nvPr>
        </p:nvSpPr>
        <p:spPr>
          <a:xfrm>
            <a:off x="5980625" y="1146975"/>
            <a:ext cx="2855099" cy="3725699"/>
          </a:xfrm>
          <a:prstGeom prst="rect">
            <a:avLst/>
          </a:prstGeom>
        </p:spPr>
        <p:txBody>
          <a:bodyPr lIns="91425" tIns="91425" rIns="91425" bIns="91425" anchor="t" anchorCtr="0">
            <a:noAutofit/>
          </a:bodyPr>
          <a:lstStyle/>
          <a:p>
            <a:pPr lvl="0" rtl="0">
              <a:spcBef>
                <a:spcPts val="0"/>
              </a:spcBef>
              <a:buNone/>
            </a:pPr>
            <a:r>
              <a:rPr lang="en" sz="1400">
                <a:solidFill>
                  <a:srgbClr val="FFFFFF"/>
                </a:solidFill>
                <a:latin typeface="Oswald"/>
                <a:ea typeface="Oswald"/>
                <a:cs typeface="Oswald"/>
                <a:sym typeface="Oswald"/>
              </a:rPr>
              <a:t>And you can count them eight </a:t>
            </a:r>
          </a:p>
          <a:p>
            <a:pPr lvl="0" rtl="0">
              <a:spcBef>
                <a:spcPts val="0"/>
              </a:spcBef>
              <a:buNone/>
            </a:pPr>
            <a:r>
              <a:rPr lang="en" sz="1400">
                <a:solidFill>
                  <a:srgbClr val="FFFFFF"/>
                </a:solidFill>
                <a:latin typeface="Oswald"/>
                <a:ea typeface="Oswald"/>
                <a:cs typeface="Oswald"/>
                <a:sym typeface="Oswald"/>
              </a:rPr>
              <a:t>And they are gone because of hate </a:t>
            </a:r>
          </a:p>
          <a:p>
            <a:pPr lvl="0" rtl="0">
              <a:spcBef>
                <a:spcPts val="0"/>
              </a:spcBef>
              <a:buNone/>
            </a:pPr>
            <a:r>
              <a:rPr lang="en" sz="1400">
                <a:solidFill>
                  <a:srgbClr val="FFFFFF"/>
                </a:solidFill>
                <a:latin typeface="Oswald"/>
                <a:ea typeface="Oswald"/>
                <a:cs typeface="Oswald"/>
                <a:sym typeface="Oswald"/>
              </a:rPr>
              <a:t>And you can count them nine by nine </a:t>
            </a:r>
          </a:p>
          <a:p>
            <a:pPr lvl="0" rtl="0">
              <a:spcBef>
                <a:spcPts val="0"/>
              </a:spcBef>
              <a:buNone/>
            </a:pPr>
            <a:r>
              <a:rPr lang="en" sz="1400">
                <a:solidFill>
                  <a:srgbClr val="FFFFFF"/>
                </a:solidFill>
                <a:latin typeface="Oswald"/>
                <a:ea typeface="Oswald"/>
                <a:cs typeface="Oswald"/>
                <a:sym typeface="Oswald"/>
              </a:rPr>
              <a:t>In Mississippi this ain’t no crime </a:t>
            </a:r>
          </a:p>
          <a:p>
            <a:pPr lvl="0" rtl="0">
              <a:spcBef>
                <a:spcPts val="0"/>
              </a:spcBef>
              <a:buNone/>
            </a:pPr>
            <a:r>
              <a:rPr lang="en" sz="1400">
                <a:solidFill>
                  <a:srgbClr val="FFFFFF"/>
                </a:solidFill>
                <a:latin typeface="Oswald"/>
                <a:ea typeface="Oswald"/>
                <a:cs typeface="Oswald"/>
                <a:sym typeface="Oswald"/>
              </a:rPr>
              <a:t>And you can count them ten by ten </a:t>
            </a:r>
          </a:p>
          <a:p>
            <a:pPr lvl="0" rtl="0">
              <a:spcBef>
                <a:spcPts val="0"/>
              </a:spcBef>
              <a:buClr>
                <a:schemeClr val="dk1"/>
              </a:buClr>
              <a:buSzPct val="78571"/>
              <a:buFont typeface="Arial"/>
              <a:buNone/>
            </a:pPr>
            <a:r>
              <a:rPr lang="en" sz="1400">
                <a:solidFill>
                  <a:srgbClr val="FFFFFF"/>
                </a:solidFill>
                <a:latin typeface="Oswald"/>
                <a:ea typeface="Oswald"/>
                <a:cs typeface="Oswald"/>
                <a:sym typeface="Oswald"/>
              </a:rPr>
              <a:t>And we wonder when the right will win </a:t>
            </a:r>
          </a:p>
          <a:p>
            <a:pPr rtl="0">
              <a:spcBef>
                <a:spcPts val="0"/>
              </a:spcBef>
              <a:buNone/>
            </a:pPr>
            <a:endParaRPr sz="1400">
              <a:latin typeface="Oswald"/>
              <a:ea typeface="Oswald"/>
              <a:cs typeface="Oswald"/>
              <a:sym typeface="Oswald"/>
            </a:endParaRPr>
          </a:p>
          <a:p>
            <a:pPr rtl="0">
              <a:spcBef>
                <a:spcPts val="0"/>
              </a:spcBef>
              <a:buNone/>
            </a:pPr>
            <a:r>
              <a:rPr lang="en" sz="1400">
                <a:latin typeface="Oswald"/>
                <a:ea typeface="Oswald"/>
                <a:cs typeface="Oswald"/>
                <a:sym typeface="Oswald"/>
              </a:rPr>
              <a:t>In the Mississippi River </a:t>
            </a:r>
          </a:p>
          <a:p>
            <a:pPr rtl="0">
              <a:spcBef>
                <a:spcPts val="0"/>
              </a:spcBef>
              <a:buNone/>
            </a:pPr>
            <a:r>
              <a:rPr lang="en" sz="1400">
                <a:latin typeface="Oswald"/>
                <a:ea typeface="Oswald"/>
                <a:cs typeface="Oswald"/>
                <a:sym typeface="Oswald"/>
              </a:rPr>
              <a:t>Lord, Lord, Lord, Lord </a:t>
            </a:r>
          </a:p>
          <a:p>
            <a:pPr rtl="0">
              <a:spcBef>
                <a:spcPts val="0"/>
              </a:spcBef>
              <a:buNone/>
            </a:pPr>
            <a:r>
              <a:rPr lang="en" sz="1400">
                <a:latin typeface="Oswald"/>
                <a:ea typeface="Oswald"/>
                <a:cs typeface="Oswald"/>
                <a:sym typeface="Oswald"/>
              </a:rPr>
              <a:t>In the Mississippi River </a:t>
            </a:r>
          </a:p>
          <a:p>
            <a:pPr rtl="0">
              <a:spcBef>
                <a:spcPts val="0"/>
              </a:spcBef>
              <a:buNone/>
            </a:pPr>
            <a:r>
              <a:rPr lang="en" sz="1400">
                <a:latin typeface="Oswald"/>
                <a:ea typeface="Oswald"/>
                <a:cs typeface="Oswald"/>
                <a:sym typeface="Oswald"/>
              </a:rPr>
              <a:t>Lord, Lord, Lord, Lord </a:t>
            </a:r>
          </a:p>
          <a:p>
            <a:pPr rtl="0">
              <a:spcBef>
                <a:spcPts val="0"/>
              </a:spcBef>
              <a:buNone/>
            </a:pPr>
            <a:r>
              <a:rPr lang="en" sz="1400">
                <a:latin typeface="Oswald"/>
                <a:ea typeface="Oswald"/>
                <a:cs typeface="Oswald"/>
                <a:sym typeface="Oswald"/>
              </a:rPr>
              <a:t>In the Mississippi River </a:t>
            </a:r>
          </a:p>
          <a:p>
            <a:pPr lvl="0" rtl="0">
              <a:spcBef>
                <a:spcPts val="0"/>
              </a:spcBef>
              <a:buNone/>
            </a:pPr>
            <a:r>
              <a:rPr lang="en" sz="1400">
                <a:latin typeface="Oswald"/>
                <a:ea typeface="Oswald"/>
                <a:cs typeface="Oswald"/>
                <a:sym typeface="Oswald"/>
              </a:rPr>
              <a:t>We’re going stop them from going in the river We’re going stop them from going in the river With their heads cut off Tied by their hands Tied by their feet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a:latin typeface="Miniver"/>
                <a:ea typeface="Miniver"/>
                <a:cs typeface="Miniver"/>
                <a:sym typeface="Miniver"/>
              </a:rPr>
              <a:t>“In the Mississippi River” </a:t>
            </a:r>
          </a:p>
          <a:p>
            <a:pPr lvl="0">
              <a:spcBef>
                <a:spcPts val="0"/>
              </a:spcBef>
              <a:buNone/>
            </a:pPr>
            <a:r>
              <a:rPr lang="en" sz="1800">
                <a:latin typeface="Oswald"/>
                <a:ea typeface="Oswald"/>
                <a:cs typeface="Oswald"/>
                <a:sym typeface="Oswald"/>
              </a:rPr>
              <a:t>written by Marshall Jones</a:t>
            </a:r>
          </a:p>
        </p:txBody>
      </p:sp>
      <p:pic>
        <p:nvPicPr>
          <p:cNvPr id="300" name="Shape 300"/>
          <p:cNvPicPr preferRelativeResize="0"/>
          <p:nvPr/>
        </p:nvPicPr>
        <p:blipFill>
          <a:blip r:embed="rId3">
            <a:alphaModFix/>
          </a:blip>
          <a:stretch>
            <a:fillRect/>
          </a:stretch>
        </p:blipFill>
        <p:spPr>
          <a:xfrm>
            <a:off x="137000" y="1360700"/>
            <a:ext cx="8869999" cy="24221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94600" y="192903"/>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Voices of the Civil Rights Movement</a:t>
            </a:r>
          </a:p>
        </p:txBody>
      </p:sp>
      <p:sp>
        <p:nvSpPr>
          <p:cNvPr id="83" name="Shape 83"/>
          <p:cNvSpPr txBox="1">
            <a:spLocks noGrp="1"/>
          </p:cNvSpPr>
          <p:nvPr>
            <p:ph type="body" idx="1"/>
          </p:nvPr>
        </p:nvSpPr>
        <p:spPr>
          <a:xfrm>
            <a:off x="144050" y="3270075"/>
            <a:ext cx="8823299" cy="1729499"/>
          </a:xfrm>
          <a:prstGeom prst="rect">
            <a:avLst/>
          </a:prstGeom>
        </p:spPr>
        <p:txBody>
          <a:bodyPr lIns="91425" tIns="91425" rIns="91425" bIns="91425" anchor="t" anchorCtr="0">
            <a:noAutofit/>
          </a:bodyPr>
          <a:lstStyle/>
          <a:p>
            <a:pPr>
              <a:spcBef>
                <a:spcPts val="0"/>
              </a:spcBef>
              <a:buNone/>
            </a:pPr>
            <a:endParaRPr/>
          </a:p>
        </p:txBody>
      </p:sp>
      <p:pic>
        <p:nvPicPr>
          <p:cNvPr id="84" name="Shape 84"/>
          <p:cNvPicPr preferRelativeResize="0"/>
          <p:nvPr/>
        </p:nvPicPr>
        <p:blipFill>
          <a:blip r:embed="rId3">
            <a:alphaModFix/>
          </a:blip>
          <a:stretch>
            <a:fillRect/>
          </a:stretch>
        </p:blipFill>
        <p:spPr>
          <a:xfrm>
            <a:off x="2120287" y="1113937"/>
            <a:ext cx="5015174" cy="1891437"/>
          </a:xfrm>
          <a:prstGeom prst="rect">
            <a:avLst/>
          </a:prstGeom>
          <a:noFill/>
          <a:ln>
            <a:noFill/>
          </a:ln>
        </p:spPr>
      </p:pic>
      <p:pic>
        <p:nvPicPr>
          <p:cNvPr id="85" name="Shape 85"/>
          <p:cNvPicPr preferRelativeResize="0"/>
          <p:nvPr/>
        </p:nvPicPr>
        <p:blipFill>
          <a:blip r:embed="rId4">
            <a:alphaModFix/>
          </a:blip>
          <a:stretch>
            <a:fillRect/>
          </a:stretch>
        </p:blipFill>
        <p:spPr>
          <a:xfrm>
            <a:off x="294600" y="1174450"/>
            <a:ext cx="1926874" cy="1770425"/>
          </a:xfrm>
          <a:prstGeom prst="rect">
            <a:avLst/>
          </a:prstGeom>
          <a:noFill/>
          <a:ln>
            <a:noFill/>
          </a:ln>
        </p:spPr>
      </p:pic>
      <p:sp>
        <p:nvSpPr>
          <p:cNvPr id="86" name="Shape 86"/>
          <p:cNvSpPr txBox="1"/>
          <p:nvPr/>
        </p:nvSpPr>
        <p:spPr>
          <a:xfrm>
            <a:off x="5207925" y="2944875"/>
            <a:ext cx="1832400" cy="431999"/>
          </a:xfrm>
          <a:prstGeom prst="rect">
            <a:avLst/>
          </a:prstGeom>
          <a:noFill/>
          <a:ln>
            <a:noFill/>
          </a:ln>
        </p:spPr>
        <p:txBody>
          <a:bodyPr lIns="91425" tIns="91425" rIns="91425" bIns="91425" anchor="t" anchorCtr="0">
            <a:noAutofit/>
          </a:bodyPr>
          <a:lstStyle/>
          <a:p>
            <a:pPr>
              <a:spcBef>
                <a:spcPts val="0"/>
              </a:spcBef>
              <a:buNone/>
            </a:pPr>
            <a:r>
              <a:rPr lang="en" sz="1600">
                <a:solidFill>
                  <a:srgbClr val="F1C232"/>
                </a:solidFill>
                <a:latin typeface="Economica"/>
                <a:ea typeface="Economica"/>
                <a:cs typeface="Economica"/>
                <a:sym typeface="Economica"/>
              </a:rPr>
              <a:t>Photo:  hbucollegian.com</a:t>
            </a:r>
          </a:p>
        </p:txBody>
      </p:sp>
      <p:sp>
        <p:nvSpPr>
          <p:cNvPr id="87" name="Shape 87"/>
          <p:cNvSpPr txBox="1"/>
          <p:nvPr/>
        </p:nvSpPr>
        <p:spPr>
          <a:xfrm>
            <a:off x="757123" y="2944875"/>
            <a:ext cx="1608299" cy="3252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F1C232"/>
                </a:solidFill>
                <a:latin typeface="Economica"/>
                <a:ea typeface="Economica"/>
                <a:cs typeface="Economica"/>
                <a:sym typeface="Economica"/>
              </a:rPr>
              <a:t>Photo:  Amazon.com</a:t>
            </a:r>
          </a:p>
        </p:txBody>
      </p:sp>
      <p:pic>
        <p:nvPicPr>
          <p:cNvPr id="88" name="Shape 88"/>
          <p:cNvPicPr preferRelativeResize="0"/>
          <p:nvPr/>
        </p:nvPicPr>
        <p:blipFill>
          <a:blip r:embed="rId5">
            <a:alphaModFix/>
          </a:blip>
          <a:stretch>
            <a:fillRect/>
          </a:stretch>
        </p:blipFill>
        <p:spPr>
          <a:xfrm>
            <a:off x="7040325" y="1286988"/>
            <a:ext cx="1926874" cy="2165736"/>
          </a:xfrm>
          <a:prstGeom prst="rect">
            <a:avLst/>
          </a:prstGeom>
          <a:noFill/>
          <a:ln>
            <a:noFill/>
          </a:ln>
        </p:spPr>
      </p:pic>
      <p:sp>
        <p:nvSpPr>
          <p:cNvPr id="89" name="Shape 89"/>
          <p:cNvSpPr txBox="1"/>
          <p:nvPr/>
        </p:nvSpPr>
        <p:spPr>
          <a:xfrm>
            <a:off x="7135450" y="3376875"/>
            <a:ext cx="1926900" cy="325200"/>
          </a:xfrm>
          <a:prstGeom prst="rect">
            <a:avLst/>
          </a:prstGeom>
          <a:noFill/>
          <a:ln>
            <a:noFill/>
          </a:ln>
        </p:spPr>
        <p:txBody>
          <a:bodyPr lIns="91425" tIns="91425" rIns="91425" bIns="91425" anchor="ctr" anchorCtr="0">
            <a:noAutofit/>
          </a:bodyPr>
          <a:lstStyle/>
          <a:p>
            <a:pPr lvl="0" algn="r" rtl="0">
              <a:spcBef>
                <a:spcPts val="0"/>
              </a:spcBef>
              <a:buNone/>
            </a:pPr>
            <a:r>
              <a:rPr lang="en" sz="1600">
                <a:solidFill>
                  <a:srgbClr val="F1C232"/>
                </a:solidFill>
                <a:latin typeface="Economica"/>
                <a:ea typeface="Economica"/>
                <a:cs typeface="Economica"/>
                <a:sym typeface="Economica"/>
              </a:rPr>
              <a:t>Photo:  Capstonepub.com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p:tgtEl>
                                          <p:spTgt spid="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a:latin typeface="Miniver"/>
                <a:ea typeface="Miniver"/>
                <a:cs typeface="Miniver"/>
                <a:sym typeface="Miniver"/>
              </a:rPr>
              <a:t>“In the Mississippi River” </a:t>
            </a:r>
          </a:p>
          <a:p>
            <a:pPr lvl="0">
              <a:spcBef>
                <a:spcPts val="0"/>
              </a:spcBef>
              <a:buClr>
                <a:schemeClr val="dk1"/>
              </a:buClr>
              <a:buSzPct val="61111"/>
              <a:buFont typeface="Arial"/>
              <a:buNone/>
            </a:pPr>
            <a:r>
              <a:rPr lang="en" sz="1800">
                <a:latin typeface="Oswald"/>
                <a:ea typeface="Oswald"/>
                <a:cs typeface="Oswald"/>
                <a:sym typeface="Oswald"/>
              </a:rPr>
              <a:t>written by Marshall Jones</a:t>
            </a:r>
          </a:p>
        </p:txBody>
      </p:sp>
      <p:pic>
        <p:nvPicPr>
          <p:cNvPr id="306" name="Shape 306"/>
          <p:cNvPicPr preferRelativeResize="0"/>
          <p:nvPr/>
        </p:nvPicPr>
        <p:blipFill>
          <a:blip r:embed="rId3">
            <a:alphaModFix/>
          </a:blip>
          <a:stretch>
            <a:fillRect/>
          </a:stretch>
        </p:blipFill>
        <p:spPr>
          <a:xfrm>
            <a:off x="151837" y="1253814"/>
            <a:ext cx="8840324" cy="329640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r="9255" b="10015"/>
          <a:stretch/>
        </p:blipFill>
        <p:spPr>
          <a:xfrm>
            <a:off x="1074050" y="913175"/>
            <a:ext cx="6664774" cy="4063100"/>
          </a:xfrm>
          <a:prstGeom prst="rect">
            <a:avLst/>
          </a:prstGeom>
          <a:noFill/>
          <a:ln>
            <a:noFill/>
          </a:ln>
        </p:spPr>
      </p:pic>
      <p:sp>
        <p:nvSpPr>
          <p:cNvPr id="312" name="Shape 312"/>
          <p:cNvSpPr txBox="1"/>
          <p:nvPr/>
        </p:nvSpPr>
        <p:spPr>
          <a:xfrm>
            <a:off x="341275" y="80300"/>
            <a:ext cx="7979699" cy="752999"/>
          </a:xfrm>
          <a:prstGeom prst="rect">
            <a:avLst/>
          </a:prstGeom>
          <a:noFill/>
          <a:ln>
            <a:noFill/>
          </a:ln>
        </p:spPr>
        <p:txBody>
          <a:bodyPr lIns="91425" tIns="91425" rIns="91425" bIns="91425" anchor="ctr" anchorCtr="0">
            <a:noAutofit/>
          </a:bodyPr>
          <a:lstStyle/>
          <a:p>
            <a:pPr lvl="0" rtl="0">
              <a:spcBef>
                <a:spcPts val="0"/>
              </a:spcBef>
              <a:buNone/>
            </a:pPr>
            <a:r>
              <a:rPr lang="en" sz="3600" b="1">
                <a:solidFill>
                  <a:schemeClr val="lt2"/>
                </a:solidFill>
                <a:latin typeface="Miniver"/>
                <a:ea typeface="Miniver"/>
                <a:cs typeface="Miniver"/>
                <a:sym typeface="Miniver"/>
              </a:rPr>
              <a:t>“In the Mississippi River” </a:t>
            </a:r>
          </a:p>
          <a:p>
            <a:pPr lvl="0" rtl="0">
              <a:spcBef>
                <a:spcPts val="0"/>
              </a:spcBef>
              <a:buNone/>
            </a:pPr>
            <a:r>
              <a:rPr lang="en" sz="1800" b="1">
                <a:solidFill>
                  <a:schemeClr val="lt2"/>
                </a:solidFill>
                <a:latin typeface="Oswald"/>
                <a:ea typeface="Oswald"/>
                <a:cs typeface="Oswald"/>
                <a:sym typeface="Oswald"/>
              </a:rPr>
              <a:t>written by Marshall Jones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91775" y="216728"/>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Protest Song Analysis Project</a:t>
            </a:r>
          </a:p>
        </p:txBody>
      </p:sp>
      <p:sp>
        <p:nvSpPr>
          <p:cNvPr id="318" name="Shape 3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Visit the PBS website, </a:t>
            </a:r>
            <a:r>
              <a:rPr lang="en" sz="2200" i="1">
                <a:solidFill>
                  <a:srgbClr val="D9D9D9"/>
                </a:solidFill>
                <a:latin typeface="Oswald"/>
                <a:ea typeface="Oswald"/>
                <a:cs typeface="Oswald"/>
                <a:sym typeface="Oswald"/>
              </a:rPr>
              <a:t>Independent Lens: Strange Fruit</a:t>
            </a:r>
            <a:r>
              <a:rPr lang="en" sz="2200">
                <a:solidFill>
                  <a:srgbClr val="D9D9D9"/>
                </a:solidFill>
                <a:latin typeface="Oswald"/>
                <a:ea typeface="Oswald"/>
                <a:cs typeface="Oswald"/>
                <a:sym typeface="Oswald"/>
              </a:rPr>
              <a:t>,  and read about the works of protest from the timeline.</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Decide on a songwriter and song to analyze.</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Work together to analyze the lyrics and music using the Historical and Rhetorical Analysis Form</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Create an e-poster to present your findings.</a:t>
            </a:r>
          </a:p>
          <a:p>
            <a:pPr rtl="0">
              <a:spcBef>
                <a:spcPts val="0"/>
              </a:spcBef>
              <a:buNone/>
            </a:pPr>
            <a:endParaRPr sz="1200" b="1">
              <a:solidFill>
                <a:srgbClr val="D9D9D9"/>
              </a:solidFill>
              <a:latin typeface="Oswald"/>
              <a:ea typeface="Oswald"/>
              <a:cs typeface="Oswald"/>
              <a:sym typeface="Oswald"/>
            </a:endParaRPr>
          </a:p>
          <a:p>
            <a:pPr rtl="0">
              <a:spcBef>
                <a:spcPts val="0"/>
              </a:spcBef>
              <a:buNone/>
            </a:pPr>
            <a:r>
              <a:rPr lang="en" sz="1200" b="1">
                <a:solidFill>
                  <a:srgbClr val="D9D9D9"/>
                </a:solidFill>
                <a:latin typeface="Oswald"/>
                <a:ea typeface="Oswald"/>
                <a:cs typeface="Oswald"/>
                <a:sym typeface="Oswald"/>
              </a:rPr>
              <a:t>Rubric: 	</a:t>
            </a:r>
          </a:p>
          <a:p>
            <a:pPr rtl="0">
              <a:spcBef>
                <a:spcPts val="0"/>
              </a:spcBef>
              <a:buNone/>
            </a:pPr>
            <a:r>
              <a:rPr lang="en" sz="1200" b="1">
                <a:solidFill>
                  <a:srgbClr val="D9D9D9"/>
                </a:solidFill>
                <a:latin typeface="Oswald"/>
                <a:ea typeface="Oswald"/>
                <a:cs typeface="Oswald"/>
                <a:sym typeface="Oswald"/>
              </a:rPr>
              <a:t>           	Prewriting form                                                                                                                            			____/15</a:t>
            </a:r>
          </a:p>
          <a:p>
            <a:pPr rtl="0">
              <a:spcBef>
                <a:spcPts val="0"/>
              </a:spcBef>
              <a:buNone/>
            </a:pPr>
            <a:r>
              <a:rPr lang="en" sz="1200" b="1">
                <a:solidFill>
                  <a:srgbClr val="D9D9D9"/>
                </a:solidFill>
                <a:latin typeface="Oswald"/>
                <a:ea typeface="Oswald"/>
                <a:cs typeface="Oswald"/>
                <a:sym typeface="Oswald"/>
              </a:rPr>
              <a:t>           	Content (does it cover all aspects above and does it show thoughtful analysis?)                                 	____/30 </a:t>
            </a:r>
          </a:p>
          <a:p>
            <a:pPr rtl="0">
              <a:spcBef>
                <a:spcPts val="0"/>
              </a:spcBef>
              <a:buNone/>
            </a:pPr>
            <a:r>
              <a:rPr lang="en" sz="1200" b="1">
                <a:solidFill>
                  <a:srgbClr val="D9D9D9"/>
                </a:solidFill>
                <a:latin typeface="Oswald"/>
                <a:ea typeface="Oswald"/>
                <a:cs typeface="Oswald"/>
                <a:sym typeface="Oswald"/>
              </a:rPr>
              <a:t>           	Clarity/Professionalism (is it clear, organized, and professional?)                                                    	 ____/15</a:t>
            </a:r>
          </a:p>
          <a:p>
            <a:pPr rtl="0">
              <a:spcBef>
                <a:spcPts val="0"/>
              </a:spcBef>
              <a:buNone/>
            </a:pPr>
            <a:r>
              <a:rPr lang="en" sz="1200" b="1">
                <a:solidFill>
                  <a:srgbClr val="D9D9D9"/>
                </a:solidFill>
                <a:latin typeface="Oswald"/>
                <a:ea typeface="Oswald"/>
                <a:cs typeface="Oswald"/>
                <a:sym typeface="Oswald"/>
              </a:rPr>
              <a:t>           	Creativity (does it accomplish its purpose in a unique way?)                                                             		____/15</a:t>
            </a:r>
          </a:p>
          <a:p>
            <a:pPr rtl="0">
              <a:spcBef>
                <a:spcPts val="0"/>
              </a:spcBef>
              <a:buNone/>
            </a:pPr>
            <a:r>
              <a:rPr lang="en" sz="1200">
                <a:solidFill>
                  <a:srgbClr val="D9D9D9"/>
                </a:solidFill>
                <a:latin typeface="Oswald"/>
                <a:ea typeface="Oswald"/>
                <a:cs typeface="Oswald"/>
                <a:sym typeface="Oswald"/>
              </a:rPr>
              <a:t>                                                                                                                                                                                         	</a:t>
            </a:r>
            <a:r>
              <a:rPr lang="en" sz="1200" b="1">
                <a:solidFill>
                  <a:srgbClr val="D9D9D9"/>
                </a:solidFill>
                <a:latin typeface="Oswald"/>
                <a:ea typeface="Oswald"/>
                <a:cs typeface="Oswald"/>
                <a:sym typeface="Oswald"/>
              </a:rPr>
              <a:t>Total ____/75 points</a:t>
            </a:r>
          </a:p>
          <a:p>
            <a:pPr lvl="0">
              <a:spcBef>
                <a:spcPts val="0"/>
              </a:spcBef>
              <a:buNone/>
            </a:pPr>
            <a:endParaRPr sz="2200">
              <a:solidFill>
                <a:srgbClr val="D9D9D9"/>
              </a:solidFill>
              <a:latin typeface="Oswald"/>
              <a:ea typeface="Oswald"/>
              <a:cs typeface="Oswald"/>
              <a:sym typeface="Oswald"/>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276525" y="155803"/>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Steps to Writing a Protest Song</a:t>
            </a:r>
          </a:p>
        </p:txBody>
      </p:sp>
      <p:sp>
        <p:nvSpPr>
          <p:cNvPr id="324" name="Shape 324"/>
          <p:cNvSpPr txBox="1"/>
          <p:nvPr/>
        </p:nvSpPr>
        <p:spPr>
          <a:xfrm>
            <a:off x="354350" y="1076075"/>
            <a:ext cx="8515799" cy="37263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1C232"/>
                </a:solidFill>
                <a:latin typeface="Oswald"/>
                <a:ea typeface="Oswald"/>
                <a:cs typeface="Oswald"/>
                <a:sym typeface="Oswald"/>
              </a:rPr>
              <a:t>Civil Rights Article Analysis</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Choose a significant non-fiction article which profiles a civil rights issue or an issue of discrimination.</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Once you make a choice, number the paragraphs in your article.</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Preview the title, subtitles, images, and graphs/charts. </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Begin reading your article, annotating for main ideas, important details, and significant explanations. </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Next, skim through your annotations and think about what claim you may want to create based on your annotations (your claim is the main argument you are presenting in your song).</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Steps to Writing a Protest Song</a:t>
            </a:r>
          </a:p>
        </p:txBody>
      </p:sp>
      <p:sp>
        <p:nvSpPr>
          <p:cNvPr id="330" name="Shape 330"/>
          <p:cNvSpPr txBox="1"/>
          <p:nvPr/>
        </p:nvSpPr>
        <p:spPr>
          <a:xfrm>
            <a:off x="577400" y="1154800"/>
            <a:ext cx="8109299" cy="37395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1C232"/>
                </a:solidFill>
                <a:latin typeface="Oswald"/>
                <a:ea typeface="Oswald"/>
                <a:cs typeface="Oswald"/>
                <a:sym typeface="Oswald"/>
              </a:rPr>
              <a:t>Song Composition</a:t>
            </a:r>
          </a:p>
          <a:p>
            <a:pPr marL="457200" lvl="0" indent="-355600" rtl="0">
              <a:spcBef>
                <a:spcPts val="0"/>
              </a:spcBef>
              <a:buClr>
                <a:srgbClr val="D9D9D9"/>
              </a:buClr>
              <a:buSzPct val="100000"/>
              <a:buFont typeface="Oswald"/>
              <a:buAutoNum type="arabicPeriod"/>
            </a:pPr>
            <a:r>
              <a:rPr lang="en" sz="2000">
                <a:solidFill>
                  <a:srgbClr val="D9D9D9"/>
                </a:solidFill>
                <a:latin typeface="Oswald"/>
                <a:ea typeface="Oswald"/>
                <a:cs typeface="Oswald"/>
                <a:sym typeface="Oswald"/>
              </a:rPr>
              <a:t>Now, using the information from your article, begin to think of a chorus or refrain which sums up the struggle (this will likely be your main claim).  Refine and revise until you have a chorus which is catchy and strong. </a:t>
            </a:r>
          </a:p>
          <a:p>
            <a:pPr marL="457200" lvl="0" indent="-355600" rtl="0">
              <a:spcBef>
                <a:spcPts val="0"/>
              </a:spcBef>
              <a:buClr>
                <a:srgbClr val="D9D9D9"/>
              </a:buClr>
              <a:buSzPct val="100000"/>
              <a:buFont typeface="Oswald"/>
              <a:buAutoNum type="arabicPeriod"/>
            </a:pPr>
            <a:r>
              <a:rPr lang="en" sz="2000">
                <a:solidFill>
                  <a:srgbClr val="D9D9D9"/>
                </a:solidFill>
                <a:latin typeface="Oswald"/>
                <a:ea typeface="Oswald"/>
                <a:cs typeface="Oswald"/>
                <a:sym typeface="Oswald"/>
              </a:rPr>
              <a:t>Begin to draft your song/poem using important details from the article.  Be sure to also add lines which explain your details and support your claim statement (in your chorus/refrain).  If you are writing a song, you can write your own musical background or use a karaoke version of a song you like.  You don’t need to be musically gifted to write a song, just be willing to have some type of beat/melody in the background (even if it is just a bongo drum, tambourine, or harmonica).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4000">
                <a:latin typeface="Miniver"/>
                <a:ea typeface="Miniver"/>
                <a:cs typeface="Miniver"/>
                <a:sym typeface="Miniver"/>
              </a:rPr>
              <a:t>Steps to Writing a Protest Song</a:t>
            </a:r>
          </a:p>
        </p:txBody>
      </p:sp>
      <p:sp>
        <p:nvSpPr>
          <p:cNvPr id="336" name="Shape 336"/>
          <p:cNvSpPr txBox="1"/>
          <p:nvPr/>
        </p:nvSpPr>
        <p:spPr>
          <a:xfrm>
            <a:off x="241950" y="1063375"/>
            <a:ext cx="8660099" cy="37788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1C232"/>
                </a:solidFill>
                <a:latin typeface="Oswald"/>
                <a:ea typeface="Oswald"/>
                <a:cs typeface="Oswald"/>
                <a:sym typeface="Oswald"/>
              </a:rPr>
              <a:t>Requirements</a:t>
            </a:r>
          </a:p>
          <a:p>
            <a:pPr lvl="0" rtl="0">
              <a:spcBef>
                <a:spcPts val="0"/>
              </a:spcBef>
              <a:buNone/>
            </a:pPr>
            <a:r>
              <a:rPr lang="en" sz="2200">
                <a:solidFill>
                  <a:srgbClr val="D9D9D9"/>
                </a:solidFill>
                <a:latin typeface="Oswald"/>
                <a:ea typeface="Oswald"/>
                <a:cs typeface="Oswald"/>
                <a:sym typeface="Oswald"/>
              </a:rPr>
              <a:t>Minimum requirements for protest song/poem:</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be at least 20-25 lines long</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have a title</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have a chorus or refrain</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include at least five examples of literary or rhetorical elements (simile, metaphor, personification, repetition, parallel structure, imagery etc.)</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have an identifiable claim (main argument), supporting evidence (including historical detail), and commentary (explanation)</a:t>
            </a:r>
          </a:p>
          <a:p>
            <a:pPr marL="457200" lvl="0" indent="-368300" rtl="0">
              <a:spcBef>
                <a:spcPts val="0"/>
              </a:spcBef>
              <a:buClr>
                <a:srgbClr val="D9D9D9"/>
              </a:buClr>
              <a:buSzPct val="100000"/>
              <a:buFont typeface="Oswald"/>
              <a:buChar char="❖"/>
            </a:pPr>
            <a:r>
              <a:rPr lang="en" sz="2200">
                <a:solidFill>
                  <a:srgbClr val="D9D9D9"/>
                </a:solidFill>
                <a:latin typeface="Oswald"/>
                <a:ea typeface="Oswald"/>
                <a:cs typeface="Oswald"/>
                <a:sym typeface="Oswald"/>
              </a:rPr>
              <a:t>Must address a societal issue of inequity or discrimination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99750" y="166603"/>
            <a:ext cx="8229600" cy="857400"/>
          </a:xfrm>
          <a:prstGeom prst="rect">
            <a:avLst/>
          </a:prstGeom>
        </p:spPr>
        <p:txBody>
          <a:bodyPr lIns="91425" tIns="91425" rIns="91425" bIns="91425" anchor="b" anchorCtr="0">
            <a:noAutofit/>
          </a:bodyPr>
          <a:lstStyle/>
          <a:p>
            <a:pPr lvl="0">
              <a:spcBef>
                <a:spcPts val="0"/>
              </a:spcBef>
              <a:buClr>
                <a:schemeClr val="dk1"/>
              </a:buClr>
              <a:buSzPct val="27500"/>
              <a:buFont typeface="Arial"/>
              <a:buNone/>
            </a:pPr>
            <a:r>
              <a:rPr lang="en" sz="4000">
                <a:latin typeface="Miniver"/>
                <a:ea typeface="Miniver"/>
                <a:cs typeface="Miniver"/>
                <a:sym typeface="Miniver"/>
              </a:rPr>
              <a:t>Steps to Writing a Protest Song</a:t>
            </a:r>
          </a:p>
        </p:txBody>
      </p:sp>
      <p:sp>
        <p:nvSpPr>
          <p:cNvPr id="342" name="Shape 342"/>
          <p:cNvSpPr txBox="1"/>
          <p:nvPr/>
        </p:nvSpPr>
        <p:spPr>
          <a:xfrm>
            <a:off x="406825" y="1128575"/>
            <a:ext cx="8397600" cy="22961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1C232"/>
                </a:solidFill>
                <a:latin typeface="Oswald"/>
                <a:ea typeface="Oswald"/>
                <a:cs typeface="Oswald"/>
                <a:sym typeface="Oswald"/>
              </a:rPr>
              <a:t>Revision and Rehearsal</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Once you have a working draft, revise draft for syntax (flow), diction, and conventions and the smooth pairing with the music.</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Type using a standard 12 point font (Don’t forget your heading!)</a:t>
            </a:r>
          </a:p>
          <a:p>
            <a:pPr marL="457200" lvl="0" indent="-368300" rtl="0">
              <a:spcBef>
                <a:spcPts val="0"/>
              </a:spcBef>
              <a:buClr>
                <a:srgbClr val="D9D9D9"/>
              </a:buClr>
              <a:buSzPct val="100000"/>
              <a:buFont typeface="Oswald"/>
              <a:buAutoNum type="arabicPeriod"/>
            </a:pPr>
            <a:r>
              <a:rPr lang="en" sz="2200">
                <a:solidFill>
                  <a:srgbClr val="D9D9D9"/>
                </a:solidFill>
                <a:latin typeface="Oswald"/>
                <a:ea typeface="Oswald"/>
                <a:cs typeface="Oswald"/>
                <a:sym typeface="Oswald"/>
              </a:rPr>
              <a:t>Prepare for performance in class by rehearsing at least 8-10 times.</a:t>
            </a:r>
          </a:p>
        </p:txBody>
      </p:sp>
      <p:sp>
        <p:nvSpPr>
          <p:cNvPr id="343" name="Shape 343"/>
          <p:cNvSpPr txBox="1"/>
          <p:nvPr/>
        </p:nvSpPr>
        <p:spPr>
          <a:xfrm>
            <a:off x="446200" y="3700325"/>
            <a:ext cx="8148299" cy="857400"/>
          </a:xfrm>
          <a:prstGeom prst="rect">
            <a:avLst/>
          </a:prstGeom>
          <a:noFill/>
          <a:ln>
            <a:noFill/>
          </a:ln>
        </p:spPr>
        <p:txBody>
          <a:bodyPr lIns="91425" tIns="91425" rIns="91425" bIns="91425" anchor="t" anchorCtr="0">
            <a:noAutofit/>
          </a:bodyPr>
          <a:lstStyle/>
          <a:p>
            <a:pPr algn="ctr">
              <a:spcBef>
                <a:spcPts val="0"/>
              </a:spcBef>
              <a:buNone/>
            </a:pPr>
            <a:r>
              <a:rPr lang="en" sz="4000" b="1">
                <a:solidFill>
                  <a:srgbClr val="C27BA0"/>
                </a:solidFill>
                <a:latin typeface="Cedarville Cursive"/>
                <a:ea typeface="Cedarville Cursive"/>
                <a:cs typeface="Cedarville Cursive"/>
                <a:sym typeface="Cedarville Cursive"/>
              </a:rPr>
              <a:t>Get ready for your performance!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 calcmode="lin" valueType="num">
                                      <p:cBhvr additive="base">
                                        <p:cTn id="12" dur="1000"/>
                                        <p:tgtEl>
                                          <p:spTgt spid="3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66875" y="176399"/>
            <a:ext cx="8229600" cy="662399"/>
          </a:xfrm>
          <a:prstGeom prst="rect">
            <a:avLst/>
          </a:prstGeom>
        </p:spPr>
        <p:txBody>
          <a:bodyPr lIns="91425" tIns="91425" rIns="91425" bIns="91425" anchor="b" anchorCtr="0">
            <a:noAutofit/>
          </a:bodyPr>
          <a:lstStyle/>
          <a:p>
            <a:pPr>
              <a:spcBef>
                <a:spcPts val="0"/>
              </a:spcBef>
              <a:buNone/>
            </a:pPr>
            <a:r>
              <a:rPr lang="en" sz="3800">
                <a:latin typeface="Miniver"/>
                <a:ea typeface="Miniver"/>
                <a:cs typeface="Miniver"/>
                <a:sym typeface="Miniver"/>
              </a:rPr>
              <a:t>Poem by Poem by Juan Felipe Herrera</a:t>
            </a:r>
          </a:p>
        </p:txBody>
      </p:sp>
      <p:sp>
        <p:nvSpPr>
          <p:cNvPr id="349" name="Shape 349"/>
          <p:cNvSpPr txBox="1">
            <a:spLocks noGrp="1"/>
          </p:cNvSpPr>
          <p:nvPr>
            <p:ph type="body" idx="1"/>
          </p:nvPr>
        </p:nvSpPr>
        <p:spPr>
          <a:xfrm>
            <a:off x="236375" y="838800"/>
            <a:ext cx="4491299" cy="40493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400" b="1">
                <a:solidFill>
                  <a:srgbClr val="F1C232"/>
                </a:solidFill>
                <a:latin typeface="Chelsea Market"/>
                <a:ea typeface="Chelsea Market"/>
                <a:cs typeface="Chelsea Market"/>
                <a:sym typeface="Chelsea Market"/>
              </a:rPr>
              <a:t>Poem by Poem</a:t>
            </a:r>
          </a:p>
          <a:p>
            <a:pPr lvl="0" rtl="0">
              <a:lnSpc>
                <a:spcPct val="100000"/>
              </a:lnSpc>
              <a:spcBef>
                <a:spcPts val="0"/>
              </a:spcBef>
              <a:spcAft>
                <a:spcPts val="0"/>
              </a:spcAft>
              <a:buNone/>
            </a:pPr>
            <a:r>
              <a:rPr lang="en" sz="800" i="1">
                <a:solidFill>
                  <a:srgbClr val="F1C232"/>
                </a:solidFill>
                <a:latin typeface="Georgia"/>
                <a:ea typeface="Georgia"/>
                <a:cs typeface="Georgia"/>
                <a:sym typeface="Georgia"/>
              </a:rPr>
              <a:t>— in memory of Cynthia Hurd, Susie Jackson, Ethel Lance, Rev. DePayne Middleton-Doctor, Rev. Clementa Pinckney, Tywanza Sanders, Rev. Daniel Simmons Sr., Rev. Sharonda Singleton, Myra Thompson Shot and killed while at church. Charleston, SC (6-18-2015), RIP</a:t>
            </a:r>
          </a:p>
          <a:p>
            <a:pPr lvl="0" rtl="0">
              <a:lnSpc>
                <a:spcPct val="100000"/>
              </a:lnSpc>
              <a:spcBef>
                <a:spcPts val="0"/>
              </a:spcBef>
              <a:spcAft>
                <a:spcPts val="0"/>
              </a:spcAft>
              <a:buNone/>
            </a:pPr>
            <a:endParaRPr sz="1400">
              <a:solidFill>
                <a:srgbClr val="F1C232"/>
              </a:solidFill>
              <a:latin typeface="Lekton"/>
              <a:ea typeface="Lekton"/>
              <a:cs typeface="Lekton"/>
              <a:sym typeface="Lekton"/>
            </a:endParaRPr>
          </a:p>
          <a:p>
            <a:pPr lvl="0" rtl="0">
              <a:lnSpc>
                <a:spcPct val="100000"/>
              </a:lnSpc>
              <a:spcBef>
                <a:spcPts val="0"/>
              </a:spcBef>
              <a:spcAft>
                <a:spcPts val="0"/>
              </a:spcAft>
              <a:buNone/>
            </a:pPr>
            <a:r>
              <a:rPr lang="en" sz="1400">
                <a:solidFill>
                  <a:srgbClr val="F1C232"/>
                </a:solidFill>
                <a:latin typeface="Lekton"/>
                <a:ea typeface="Lekton"/>
                <a:cs typeface="Lekton"/>
                <a:sym typeface="Lekton"/>
              </a:rPr>
              <a:t>poem by poem we can end the violence</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every day after </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every other day</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9 killed in Charleston, South Carolina </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they are not 9 they</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are each one</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alive</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we do not know</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you have a poem to offer </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it is made of action — you must </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search for it run</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outside and give your life to it </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when you find it walk it</a:t>
            </a:r>
          </a:p>
          <a:p>
            <a:pPr lvl="0" rtl="0">
              <a:lnSpc>
                <a:spcPct val="100000"/>
              </a:lnSpc>
              <a:spcBef>
                <a:spcPts val="0"/>
              </a:spcBef>
              <a:spcAft>
                <a:spcPts val="0"/>
              </a:spcAft>
              <a:buNone/>
            </a:pPr>
            <a:r>
              <a:rPr lang="en" sz="1400">
                <a:solidFill>
                  <a:srgbClr val="F1C232"/>
                </a:solidFill>
                <a:latin typeface="Lekton"/>
                <a:ea typeface="Lekton"/>
                <a:cs typeface="Lekton"/>
                <a:sym typeface="Lekton"/>
              </a:rPr>
              <a:t>back — blow upon it</a:t>
            </a:r>
          </a:p>
          <a:p>
            <a:pPr>
              <a:spcBef>
                <a:spcPts val="0"/>
              </a:spcBef>
              <a:buNone/>
            </a:pPr>
            <a:endParaRPr/>
          </a:p>
        </p:txBody>
      </p:sp>
      <p:sp>
        <p:nvSpPr>
          <p:cNvPr id="350" name="Shape 350"/>
          <p:cNvSpPr txBox="1"/>
          <p:nvPr/>
        </p:nvSpPr>
        <p:spPr>
          <a:xfrm>
            <a:off x="4501200" y="1428125"/>
            <a:ext cx="4185600" cy="3392700"/>
          </a:xfrm>
          <a:prstGeom prst="rect">
            <a:avLst/>
          </a:prstGeom>
          <a:noFill/>
          <a:ln>
            <a:noFill/>
          </a:ln>
        </p:spPr>
        <p:txBody>
          <a:bodyPr lIns="91425" tIns="91425" rIns="91425" bIns="91425" anchor="t" anchorCtr="0">
            <a:noAutofit/>
          </a:bodyPr>
          <a:lstStyle/>
          <a:p>
            <a:pPr lvl="0" rtl="0">
              <a:spcBef>
                <a:spcPts val="0"/>
              </a:spcBef>
              <a:buNone/>
            </a:pPr>
            <a:endParaRPr>
              <a:solidFill>
                <a:srgbClr val="F1C232"/>
              </a:solidFill>
              <a:latin typeface="Lekton"/>
              <a:ea typeface="Lekton"/>
              <a:cs typeface="Lekton"/>
              <a:sym typeface="Lekton"/>
            </a:endParaRP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carry it taller than the city where you live </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when the blood come down</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do not ask if</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it is your blood it is made of</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9 drops</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honor them </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wash them stop them</a:t>
            </a:r>
          </a:p>
          <a:p>
            <a:pPr lvl="0" rtl="0">
              <a:spcBef>
                <a:spcPts val="0"/>
              </a:spcBef>
              <a:buClr>
                <a:schemeClr val="dk1"/>
              </a:buClr>
              <a:buSzPct val="78571"/>
              <a:buFont typeface="Arial"/>
              <a:buNone/>
            </a:pPr>
            <a:r>
              <a:rPr lang="en">
                <a:solidFill>
                  <a:srgbClr val="F1C232"/>
                </a:solidFill>
                <a:latin typeface="Lekton"/>
                <a:ea typeface="Lekton"/>
                <a:cs typeface="Lekton"/>
                <a:sym typeface="Lekton"/>
              </a:rPr>
              <a:t>from falling</a:t>
            </a:r>
          </a:p>
          <a:p>
            <a:pPr lvl="0" rtl="0">
              <a:lnSpc>
                <a:spcPct val="100000"/>
              </a:lnSpc>
              <a:spcBef>
                <a:spcPts val="0"/>
              </a:spcBef>
              <a:spcAft>
                <a:spcPts val="1400"/>
              </a:spcAft>
              <a:buClr>
                <a:schemeClr val="dk1"/>
              </a:buClr>
              <a:buSzPct val="122222"/>
              <a:buFont typeface="Arial"/>
              <a:buNone/>
            </a:pPr>
            <a:r>
              <a:rPr lang="en" sz="900" i="1">
                <a:solidFill>
                  <a:srgbClr val="F1C232"/>
                </a:solidFill>
                <a:latin typeface="Lekton"/>
                <a:ea typeface="Lekton"/>
                <a:cs typeface="Lekton"/>
                <a:sym typeface="Lekton"/>
              </a:rPr>
              <a:t>Excerpt from </a:t>
            </a:r>
            <a:r>
              <a:rPr lang="en" sz="900">
                <a:solidFill>
                  <a:srgbClr val="F1C232"/>
                </a:solidFill>
                <a:latin typeface="Lekton"/>
                <a:ea typeface="Lekton"/>
                <a:cs typeface="Lekton"/>
                <a:sym typeface="Lekton"/>
              </a:rPr>
              <a:t>Notes on the Assemblage</a:t>
            </a:r>
            <a:r>
              <a:rPr lang="en" sz="900" i="1">
                <a:solidFill>
                  <a:srgbClr val="F1C232"/>
                </a:solidFill>
                <a:latin typeface="Lekton"/>
                <a:ea typeface="Lekton"/>
                <a:cs typeface="Lekton"/>
                <a:sym typeface="Lekton"/>
              </a:rPr>
              <a:t>, copyright 2015 by Juan Felipe Herrera. Reprinted by permission of City Lights Books.</a:t>
            </a:r>
          </a:p>
          <a:p>
            <a:pPr lvl="0" rtl="0">
              <a:lnSpc>
                <a:spcPct val="170588"/>
              </a:lnSpc>
              <a:spcBef>
                <a:spcPts val="0"/>
              </a:spcBef>
              <a:spcAft>
                <a:spcPts val="1400"/>
              </a:spcAft>
              <a:buClr>
                <a:schemeClr val="dk1"/>
              </a:buClr>
              <a:buFont typeface="Arial"/>
              <a:buNone/>
            </a:pPr>
            <a:endParaRPr sz="1100" i="1">
              <a:solidFill>
                <a:srgbClr val="333333"/>
              </a:solidFill>
              <a:highlight>
                <a:srgbClr val="FFFFFF"/>
              </a:highlight>
              <a:latin typeface="Georgia"/>
              <a:ea typeface="Georgia"/>
              <a:cs typeface="Georgia"/>
              <a:sym typeface="Georgia"/>
            </a:endParaRPr>
          </a:p>
          <a:p>
            <a:pPr>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The Roots of the Protest Song</a:t>
            </a:r>
          </a:p>
        </p:txBody>
      </p:sp>
      <p:sp>
        <p:nvSpPr>
          <p:cNvPr id="95" name="Shape 95"/>
          <p:cNvSpPr txBox="1">
            <a:spLocks noGrp="1"/>
          </p:cNvSpPr>
          <p:nvPr>
            <p:ph type="body" idx="1"/>
          </p:nvPr>
        </p:nvSpPr>
        <p:spPr>
          <a:xfrm>
            <a:off x="457200" y="1200150"/>
            <a:ext cx="4332600" cy="2240099"/>
          </a:xfrm>
          <a:prstGeom prst="rect">
            <a:avLst/>
          </a:prstGeom>
        </p:spPr>
        <p:txBody>
          <a:bodyPr lIns="91425" tIns="91425" rIns="91425" bIns="91425" anchor="t" anchorCtr="0">
            <a:noAutofit/>
          </a:bodyPr>
          <a:lstStyle/>
          <a:p>
            <a:pPr>
              <a:spcBef>
                <a:spcPts val="0"/>
              </a:spcBef>
              <a:buNone/>
            </a:pPr>
            <a:r>
              <a:rPr lang="en" sz="1800">
                <a:solidFill>
                  <a:srgbClr val="F3F3F3"/>
                </a:solidFill>
                <a:latin typeface="Oswald"/>
                <a:ea typeface="Oswald"/>
                <a:cs typeface="Oswald"/>
                <a:sym typeface="Oswald"/>
              </a:rPr>
              <a:t> Songs begin a conversation among participants (both singer and audience members). Mimicking the call and response traditions of African American slaves in the 17</a:t>
            </a:r>
            <a:r>
              <a:rPr lang="en" sz="1800" baseline="30000">
                <a:solidFill>
                  <a:srgbClr val="F3F3F3"/>
                </a:solidFill>
                <a:latin typeface="Oswald"/>
                <a:ea typeface="Oswald"/>
                <a:cs typeface="Oswald"/>
                <a:sym typeface="Oswald"/>
              </a:rPr>
              <a:t>th</a:t>
            </a:r>
            <a:r>
              <a:rPr lang="en" sz="1800">
                <a:solidFill>
                  <a:srgbClr val="F3F3F3"/>
                </a:solidFill>
                <a:latin typeface="Oswald"/>
                <a:ea typeface="Oswald"/>
                <a:cs typeface="Oswald"/>
                <a:sym typeface="Oswald"/>
              </a:rPr>
              <a:t> through 19</a:t>
            </a:r>
            <a:r>
              <a:rPr lang="en" sz="1800" baseline="30000">
                <a:solidFill>
                  <a:srgbClr val="F3F3F3"/>
                </a:solidFill>
                <a:latin typeface="Oswald"/>
                <a:ea typeface="Oswald"/>
                <a:cs typeface="Oswald"/>
                <a:sym typeface="Oswald"/>
              </a:rPr>
              <a:t>th</a:t>
            </a:r>
            <a:r>
              <a:rPr lang="en" sz="1800">
                <a:solidFill>
                  <a:srgbClr val="F3F3F3"/>
                </a:solidFill>
                <a:latin typeface="Oswald"/>
                <a:ea typeface="Oswald"/>
                <a:cs typeface="Oswald"/>
                <a:sym typeface="Oswald"/>
              </a:rPr>
              <a:t> centuries, protest songs played a pivotal role in the fight for equal rights in the 20</a:t>
            </a:r>
            <a:r>
              <a:rPr lang="en" sz="1800" baseline="30000">
                <a:solidFill>
                  <a:srgbClr val="F3F3F3"/>
                </a:solidFill>
                <a:latin typeface="Oswald"/>
                <a:ea typeface="Oswald"/>
                <a:cs typeface="Oswald"/>
                <a:sym typeface="Oswald"/>
              </a:rPr>
              <a:t>th</a:t>
            </a:r>
            <a:r>
              <a:rPr lang="en" sz="1800">
                <a:solidFill>
                  <a:srgbClr val="F3F3F3"/>
                </a:solidFill>
                <a:latin typeface="Oswald"/>
                <a:ea typeface="Oswald"/>
                <a:cs typeface="Oswald"/>
                <a:sym typeface="Oswald"/>
              </a:rPr>
              <a:t> century.    </a:t>
            </a:r>
          </a:p>
        </p:txBody>
      </p:sp>
      <p:pic>
        <p:nvPicPr>
          <p:cNvPr id="96" name="Shape 96"/>
          <p:cNvPicPr preferRelativeResize="0"/>
          <p:nvPr/>
        </p:nvPicPr>
        <p:blipFill>
          <a:blip r:embed="rId3">
            <a:alphaModFix/>
          </a:blip>
          <a:stretch>
            <a:fillRect/>
          </a:stretch>
        </p:blipFill>
        <p:spPr>
          <a:xfrm>
            <a:off x="5423625" y="1200150"/>
            <a:ext cx="3374125" cy="3327324"/>
          </a:xfrm>
          <a:prstGeom prst="rect">
            <a:avLst/>
          </a:prstGeom>
          <a:noFill/>
          <a:ln>
            <a:noFill/>
          </a:ln>
        </p:spPr>
      </p:pic>
      <p:sp>
        <p:nvSpPr>
          <p:cNvPr id="97" name="Shape 97"/>
          <p:cNvSpPr txBox="1"/>
          <p:nvPr/>
        </p:nvSpPr>
        <p:spPr>
          <a:xfrm>
            <a:off x="457200" y="3440250"/>
            <a:ext cx="4592399" cy="1412999"/>
          </a:xfrm>
          <a:prstGeom prst="rect">
            <a:avLst/>
          </a:prstGeom>
          <a:noFill/>
          <a:ln>
            <a:noFill/>
          </a:ln>
        </p:spPr>
        <p:txBody>
          <a:bodyPr lIns="91425" tIns="91425" rIns="91425" bIns="91425" anchor="ctr" anchorCtr="0">
            <a:noAutofit/>
          </a:bodyPr>
          <a:lstStyle/>
          <a:p>
            <a:pPr lvl="0" rtl="0">
              <a:spcBef>
                <a:spcPts val="0"/>
              </a:spcBef>
              <a:buNone/>
            </a:pPr>
            <a:r>
              <a:rPr lang="en" sz="2400" b="1">
                <a:solidFill>
                  <a:srgbClr val="F1C232"/>
                </a:solidFill>
                <a:latin typeface="Cedarville Cursive"/>
                <a:ea typeface="Cedarville Cursive"/>
                <a:cs typeface="Cedarville Cursive"/>
                <a:sym typeface="Cedarville Cursive"/>
              </a:rPr>
              <a:t>The song “Roll Jordan” contained double entendres about escaping from slavery to freedom.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1000"/>
                                        <p:tgtEl>
                                          <p:spTgt spid="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000">
                <a:latin typeface="Miniver"/>
                <a:ea typeface="Miniver"/>
                <a:cs typeface="Miniver"/>
                <a:sym typeface="Miniver"/>
              </a:rPr>
              <a:t>Agency through Song... </a:t>
            </a:r>
          </a:p>
        </p:txBody>
      </p:sp>
      <p:sp>
        <p:nvSpPr>
          <p:cNvPr id="103" name="Shape 103"/>
          <p:cNvSpPr txBox="1">
            <a:spLocks noGrp="1"/>
          </p:cNvSpPr>
          <p:nvPr>
            <p:ph type="body" idx="1"/>
          </p:nvPr>
        </p:nvSpPr>
        <p:spPr>
          <a:xfrm>
            <a:off x="457200" y="1200150"/>
            <a:ext cx="5369999" cy="3791400"/>
          </a:xfrm>
          <a:prstGeom prst="rect">
            <a:avLst/>
          </a:prstGeom>
        </p:spPr>
        <p:txBody>
          <a:bodyPr lIns="91425" tIns="91425" rIns="91425" bIns="91425" anchor="t" anchorCtr="0">
            <a:noAutofit/>
          </a:bodyPr>
          <a:lstStyle/>
          <a:p>
            <a:pPr lvl="0" rtl="0">
              <a:lnSpc>
                <a:spcPct val="150000"/>
              </a:lnSpc>
              <a:spcBef>
                <a:spcPts val="0"/>
              </a:spcBef>
              <a:buClr>
                <a:schemeClr val="dk1"/>
              </a:buClr>
              <a:buSzPct val="36666"/>
              <a:buFont typeface="Arial"/>
              <a:buNone/>
            </a:pPr>
            <a:r>
              <a:rPr lang="en">
                <a:latin typeface="Oswald"/>
                <a:ea typeface="Oswald"/>
                <a:cs typeface="Oswald"/>
                <a:sym typeface="Oswald"/>
              </a:rPr>
              <a:t>For Black women specifically, the protest song emerged as a means to assert rhetorical power and to subvert the gendered constructs of the Civil Rights Movement.</a:t>
            </a:r>
          </a:p>
          <a:p>
            <a:pPr lvl="0" rtl="0">
              <a:spcBef>
                <a:spcPts val="0"/>
              </a:spcBef>
              <a:buNone/>
            </a:pPr>
            <a:endParaRPr/>
          </a:p>
        </p:txBody>
      </p:sp>
      <p:sp>
        <p:nvSpPr>
          <p:cNvPr id="104" name="Shape 104"/>
          <p:cNvSpPr txBox="1"/>
          <p:nvPr/>
        </p:nvSpPr>
        <p:spPr>
          <a:xfrm>
            <a:off x="5734100" y="761175"/>
            <a:ext cx="3279299" cy="3946200"/>
          </a:xfrm>
          <a:prstGeom prst="rect">
            <a:avLst/>
          </a:prstGeom>
          <a:noFill/>
          <a:ln>
            <a:noFill/>
          </a:ln>
        </p:spPr>
        <p:txBody>
          <a:bodyPr lIns="91425" tIns="91425" rIns="91425" bIns="91425" anchor="ctr" anchorCtr="0">
            <a:noAutofit/>
          </a:bodyPr>
          <a:lstStyle/>
          <a:p>
            <a:pPr lvl="0" rtl="0">
              <a:spcBef>
                <a:spcPts val="0"/>
              </a:spcBef>
              <a:buNone/>
            </a:pPr>
            <a:r>
              <a:rPr lang="en" sz="2400">
                <a:solidFill>
                  <a:srgbClr val="F1C232"/>
                </a:solidFill>
                <a:latin typeface="Cedarville Cursive"/>
                <a:ea typeface="Cedarville Cursive"/>
                <a:cs typeface="Cedarville Cursive"/>
                <a:sym typeface="Cedarville Cursive"/>
              </a:rPr>
              <a:t>“[Music] captures the soul in ways that few political speeches can; it has encouraged and inspired revolutions” -David Dunaway from </a:t>
            </a:r>
            <a:r>
              <a:rPr lang="en" sz="2400" u="sng">
                <a:solidFill>
                  <a:srgbClr val="F1C232"/>
                </a:solidFill>
                <a:latin typeface="Cedarville Cursive"/>
                <a:ea typeface="Cedarville Cursive"/>
                <a:cs typeface="Cedarville Cursive"/>
                <a:sym typeface="Cedarville Cursive"/>
              </a:rPr>
              <a:t>Folk Protest and Political Music in the United States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1000"/>
                                        <p:tgtEl>
                                          <p:spTgt spid="1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67250" y="61653"/>
            <a:ext cx="8229600" cy="857400"/>
          </a:xfrm>
          <a:prstGeom prst="rect">
            <a:avLst/>
          </a:prstGeom>
        </p:spPr>
        <p:txBody>
          <a:bodyPr lIns="91425" tIns="91425" rIns="91425" bIns="91425" anchor="b" anchorCtr="0">
            <a:noAutofit/>
          </a:bodyPr>
          <a:lstStyle/>
          <a:p>
            <a:pPr lvl="0">
              <a:spcBef>
                <a:spcPts val="0"/>
              </a:spcBef>
              <a:buNone/>
            </a:pPr>
            <a:r>
              <a:rPr lang="en" sz="4000">
                <a:latin typeface="Miniver"/>
                <a:ea typeface="Miniver"/>
                <a:cs typeface="Miniver"/>
                <a:sym typeface="Miniver"/>
              </a:rPr>
              <a:t>Ella Baker (1903-1986)</a:t>
            </a:r>
          </a:p>
        </p:txBody>
      </p:sp>
      <p:sp>
        <p:nvSpPr>
          <p:cNvPr id="110" name="Shape 110"/>
          <p:cNvSpPr txBox="1">
            <a:spLocks noGrp="1"/>
          </p:cNvSpPr>
          <p:nvPr>
            <p:ph type="body" idx="1"/>
          </p:nvPr>
        </p:nvSpPr>
        <p:spPr>
          <a:xfrm>
            <a:off x="84900" y="987400"/>
            <a:ext cx="6737699" cy="4118099"/>
          </a:xfrm>
          <a:prstGeom prst="rect">
            <a:avLst/>
          </a:prstGeom>
        </p:spPr>
        <p:txBody>
          <a:bodyPr lIns="91425" tIns="91425" rIns="91425" bIns="91425" anchor="t" anchorCtr="0">
            <a:noAutofit/>
          </a:bodyPr>
          <a:lstStyle/>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•NAACP staff member- 1938,  President of NYC branch- 1952</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•Organized SCLC’s Crusade for Citizenship in Georgia-1958</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•Conflicts with male colleagues-“a determined woman”</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•Emphasis on grassroots organizing- criticized top-down leadership</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•Key advisor to student activists that created the     student-led organization SNCC</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•Helped organize Mississippi Freedom Democratic Party</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•Life-long activist</a:t>
            </a:r>
          </a:p>
          <a:p>
            <a:pPr lvl="0" rtl="0">
              <a:lnSpc>
                <a:spcPct val="115000"/>
              </a:lnSpc>
              <a:spcBef>
                <a:spcPts val="500"/>
              </a:spcBef>
              <a:buClr>
                <a:schemeClr val="dk1"/>
              </a:buClr>
              <a:buFont typeface="Arial"/>
              <a:buNone/>
            </a:pPr>
            <a:endParaRPr sz="2200" u="sng">
              <a:solidFill>
                <a:srgbClr val="EFEFEF"/>
              </a:solidFill>
              <a:latin typeface="Oswald"/>
              <a:ea typeface="Oswald"/>
              <a:cs typeface="Oswald"/>
              <a:sym typeface="Oswald"/>
              <a:hlinkClick r:id="rId3"/>
            </a:endParaRPr>
          </a:p>
          <a:p>
            <a:pPr>
              <a:spcBef>
                <a:spcPts val="0"/>
              </a:spcBef>
              <a:buNone/>
            </a:pPr>
            <a:endParaRPr/>
          </a:p>
        </p:txBody>
      </p:sp>
      <p:sp>
        <p:nvSpPr>
          <p:cNvPr id="111" name="Shape 111"/>
          <p:cNvSpPr txBox="1"/>
          <p:nvPr/>
        </p:nvSpPr>
        <p:spPr>
          <a:xfrm>
            <a:off x="6594125" y="2932700"/>
            <a:ext cx="2522399" cy="38759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a:solidFill>
                  <a:srgbClr val="F1C232"/>
                </a:solidFill>
                <a:latin typeface="Economica"/>
                <a:ea typeface="Economica"/>
                <a:cs typeface="Economica"/>
                <a:sym typeface="Economica"/>
              </a:rPr>
              <a:t>Photo: </a:t>
            </a:r>
            <a:r>
              <a:rPr lang="en" u="sng">
                <a:solidFill>
                  <a:srgbClr val="F1C232"/>
                </a:solidFill>
                <a:latin typeface="Economica"/>
                <a:ea typeface="Economica"/>
                <a:cs typeface="Economica"/>
                <a:sym typeface="Economica"/>
                <a:hlinkClick r:id="rId3"/>
              </a:rPr>
              <a:t>http://chicagofreedomsummer.org</a:t>
            </a:r>
          </a:p>
        </p:txBody>
      </p:sp>
      <p:pic>
        <p:nvPicPr>
          <p:cNvPr id="112" name="Shape 112"/>
          <p:cNvPicPr preferRelativeResize="0"/>
          <p:nvPr/>
        </p:nvPicPr>
        <p:blipFill>
          <a:blip r:embed="rId4">
            <a:alphaModFix/>
          </a:blip>
          <a:stretch>
            <a:fillRect/>
          </a:stretch>
        </p:blipFill>
        <p:spPr>
          <a:xfrm>
            <a:off x="6694925" y="393125"/>
            <a:ext cx="2320800" cy="2599958"/>
          </a:xfrm>
          <a:prstGeom prst="rect">
            <a:avLst/>
          </a:prstGeom>
          <a:noFill/>
          <a:ln>
            <a:noFill/>
          </a:ln>
        </p:spPr>
      </p:pic>
      <p:sp>
        <p:nvSpPr>
          <p:cNvPr id="113" name="Shape 113"/>
          <p:cNvSpPr txBox="1"/>
          <p:nvPr/>
        </p:nvSpPr>
        <p:spPr>
          <a:xfrm>
            <a:off x="6296175" y="3320300"/>
            <a:ext cx="2901000" cy="1701900"/>
          </a:xfrm>
          <a:prstGeom prst="rect">
            <a:avLst/>
          </a:prstGeom>
          <a:noFill/>
          <a:ln>
            <a:noFill/>
          </a:ln>
        </p:spPr>
        <p:txBody>
          <a:bodyPr lIns="91425" tIns="91425" rIns="91425" bIns="91425" anchor="t" anchorCtr="0">
            <a:noAutofit/>
          </a:bodyPr>
          <a:lstStyle/>
          <a:p>
            <a:pPr>
              <a:spcBef>
                <a:spcPts val="0"/>
              </a:spcBef>
              <a:buNone/>
            </a:pPr>
            <a:r>
              <a:rPr lang="en" sz="1800">
                <a:solidFill>
                  <a:srgbClr val="F1C232"/>
                </a:solidFill>
                <a:latin typeface="Cedarville Cursive"/>
                <a:ea typeface="Cedarville Cursive"/>
                <a:cs typeface="Cedarville Cursive"/>
                <a:sym typeface="Cedarville Cursive"/>
              </a:rPr>
              <a:t>“The most powerful person in the struggle of the sixties was Miss Ella Baker, not Martin Luther King” -Stokley Carmichael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06475" y="3"/>
            <a:ext cx="8229600" cy="857400"/>
          </a:xfrm>
          <a:prstGeom prst="rect">
            <a:avLst/>
          </a:prstGeom>
        </p:spPr>
        <p:txBody>
          <a:bodyPr lIns="91425" tIns="91425" rIns="91425" bIns="91425" anchor="b" anchorCtr="0">
            <a:noAutofit/>
          </a:bodyPr>
          <a:lstStyle/>
          <a:p>
            <a:pPr lvl="0">
              <a:spcBef>
                <a:spcPts val="0"/>
              </a:spcBef>
              <a:buNone/>
            </a:pPr>
            <a:r>
              <a:rPr lang="en" sz="4000">
                <a:latin typeface="Miniver"/>
                <a:ea typeface="Miniver"/>
                <a:cs typeface="Miniver"/>
                <a:sym typeface="Miniver"/>
              </a:rPr>
              <a:t>Fannie Lou Hamer (1917-1977)</a:t>
            </a:r>
          </a:p>
        </p:txBody>
      </p:sp>
      <p:sp>
        <p:nvSpPr>
          <p:cNvPr id="119" name="Shape 119"/>
          <p:cNvSpPr txBox="1">
            <a:spLocks noGrp="1"/>
          </p:cNvSpPr>
          <p:nvPr>
            <p:ph type="body" idx="1"/>
          </p:nvPr>
        </p:nvSpPr>
        <p:spPr>
          <a:xfrm>
            <a:off x="206475" y="731975"/>
            <a:ext cx="6480299" cy="3547800"/>
          </a:xfrm>
          <a:prstGeom prst="rect">
            <a:avLst/>
          </a:prstGeom>
        </p:spPr>
        <p:txBody>
          <a:bodyPr lIns="91425" tIns="91425" rIns="91425" bIns="91425" anchor="t" anchorCtr="0">
            <a:noAutofit/>
          </a:bodyPr>
          <a:lstStyle/>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Plantation sharecropper and timekeeper</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1962- Inspired by SNCC activists, tried to register to vote- fired, lost home</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1963- Beaten in Winona, Mississippi jail</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1963- oldest SNCC employee</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1964- Mississippi Freedom Democratic Party organizer</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“I Question America”</a:t>
            </a:r>
          </a:p>
          <a:p>
            <a:pPr marL="457200" lvl="0" indent="-228600" rtl="0">
              <a:lnSpc>
                <a:spcPct val="115000"/>
              </a:lnSpc>
              <a:spcBef>
                <a:spcPts val="500"/>
              </a:spcBef>
              <a:buClr>
                <a:srgbClr val="EFEFEF"/>
              </a:buClr>
              <a:buSzPct val="100000"/>
              <a:buFont typeface="Oswald"/>
            </a:pPr>
            <a:r>
              <a:rPr lang="en" sz="2300">
                <a:solidFill>
                  <a:srgbClr val="EFEFEF"/>
                </a:solidFill>
                <a:latin typeface="Oswald"/>
                <a:ea typeface="Oswald"/>
                <a:cs typeface="Oswald"/>
                <a:sym typeface="Oswald"/>
              </a:rPr>
              <a:t>Life-long civil rights activist</a:t>
            </a:r>
          </a:p>
          <a:p>
            <a:pPr lvl="0" rtl="0">
              <a:lnSpc>
                <a:spcPct val="115000"/>
              </a:lnSpc>
              <a:spcBef>
                <a:spcPts val="500"/>
              </a:spcBef>
              <a:buClr>
                <a:schemeClr val="dk1"/>
              </a:buClr>
              <a:buFont typeface="Arial"/>
              <a:buNone/>
            </a:pPr>
            <a:endParaRPr sz="2200">
              <a:solidFill>
                <a:srgbClr val="EFEFEF"/>
              </a:solidFill>
              <a:latin typeface="Oswald"/>
              <a:ea typeface="Oswald"/>
              <a:cs typeface="Oswald"/>
              <a:sym typeface="Oswald"/>
            </a:endParaRPr>
          </a:p>
          <a:p>
            <a:pPr>
              <a:spcBef>
                <a:spcPts val="0"/>
              </a:spcBef>
              <a:buNone/>
            </a:pPr>
            <a:endParaRPr sz="2200">
              <a:solidFill>
                <a:srgbClr val="EFEFEF"/>
              </a:solidFill>
              <a:latin typeface="Oswald"/>
              <a:ea typeface="Oswald"/>
              <a:cs typeface="Oswald"/>
              <a:sym typeface="Oswald"/>
            </a:endParaRPr>
          </a:p>
        </p:txBody>
      </p:sp>
      <p:sp>
        <p:nvSpPr>
          <p:cNvPr id="120" name="Shape 120"/>
          <p:cNvSpPr txBox="1"/>
          <p:nvPr/>
        </p:nvSpPr>
        <p:spPr>
          <a:xfrm>
            <a:off x="6431025" y="4711925"/>
            <a:ext cx="2603099" cy="379799"/>
          </a:xfrm>
          <a:prstGeom prst="rect">
            <a:avLst/>
          </a:prstGeom>
          <a:noFill/>
          <a:ln>
            <a:noFill/>
          </a:ln>
        </p:spPr>
        <p:txBody>
          <a:bodyPr lIns="91425" tIns="91425" rIns="91425" bIns="91425" anchor="t" anchorCtr="0">
            <a:noAutofit/>
          </a:bodyPr>
          <a:lstStyle/>
          <a:p>
            <a:pPr lvl="0" rtl="0">
              <a:lnSpc>
                <a:spcPct val="115000"/>
              </a:lnSpc>
              <a:spcBef>
                <a:spcPts val="500"/>
              </a:spcBef>
              <a:buClr>
                <a:schemeClr val="dk1"/>
              </a:buClr>
              <a:buSzPct val="78571"/>
              <a:buFont typeface="Arial"/>
              <a:buNone/>
            </a:pPr>
            <a:r>
              <a:rPr lang="en">
                <a:solidFill>
                  <a:srgbClr val="F1C232"/>
                </a:solidFill>
                <a:latin typeface="Economica"/>
                <a:ea typeface="Economica"/>
                <a:cs typeface="Economica"/>
                <a:sym typeface="Economica"/>
              </a:rPr>
              <a:t>Photo: Marcie Hutchinson in Ruleville, Miss.</a:t>
            </a:r>
          </a:p>
        </p:txBody>
      </p:sp>
      <p:sp>
        <p:nvSpPr>
          <p:cNvPr id="121" name="Shape 121"/>
          <p:cNvSpPr/>
          <p:nvPr/>
        </p:nvSpPr>
        <p:spPr>
          <a:xfrm>
            <a:off x="6960825" y="452325"/>
            <a:ext cx="2073300" cy="2046899"/>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2" name="Shape 122"/>
          <p:cNvPicPr preferRelativeResize="0"/>
          <p:nvPr/>
        </p:nvPicPr>
        <p:blipFill>
          <a:blip r:embed="rId3">
            <a:alphaModFix/>
          </a:blip>
          <a:stretch>
            <a:fillRect/>
          </a:stretch>
        </p:blipFill>
        <p:spPr>
          <a:xfrm>
            <a:off x="7043350" y="521650"/>
            <a:ext cx="1908250" cy="1908250"/>
          </a:xfrm>
          <a:prstGeom prst="rect">
            <a:avLst/>
          </a:prstGeom>
          <a:noFill/>
          <a:ln>
            <a:noFill/>
          </a:ln>
        </p:spPr>
      </p:pic>
      <p:sp>
        <p:nvSpPr>
          <p:cNvPr id="123" name="Shape 123"/>
          <p:cNvSpPr/>
          <p:nvPr/>
        </p:nvSpPr>
        <p:spPr>
          <a:xfrm>
            <a:off x="6703312" y="2751500"/>
            <a:ext cx="2395199" cy="2046899"/>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rgbClr val="F1C232"/>
              </a:solidFill>
            </a:endParaRPr>
          </a:p>
        </p:txBody>
      </p:sp>
      <p:sp>
        <p:nvSpPr>
          <p:cNvPr id="124" name="Shape 124"/>
          <p:cNvSpPr txBox="1"/>
          <p:nvPr/>
        </p:nvSpPr>
        <p:spPr>
          <a:xfrm>
            <a:off x="7203825" y="2381850"/>
            <a:ext cx="1830299" cy="379799"/>
          </a:xfrm>
          <a:prstGeom prst="rect">
            <a:avLst/>
          </a:prstGeom>
          <a:noFill/>
          <a:ln>
            <a:noFill/>
          </a:ln>
        </p:spPr>
        <p:txBody>
          <a:bodyPr lIns="91425" tIns="91425" rIns="91425" bIns="91425" anchor="t" anchorCtr="0">
            <a:noAutofit/>
          </a:bodyPr>
          <a:lstStyle/>
          <a:p>
            <a:pPr lvl="0" rtl="0">
              <a:lnSpc>
                <a:spcPct val="115000"/>
              </a:lnSpc>
              <a:spcBef>
                <a:spcPts val="500"/>
              </a:spcBef>
              <a:buClr>
                <a:schemeClr val="dk1"/>
              </a:buClr>
              <a:buSzPct val="73333"/>
              <a:buFont typeface="Arial"/>
              <a:buNone/>
            </a:pPr>
            <a:r>
              <a:rPr lang="en" sz="1500">
                <a:solidFill>
                  <a:srgbClr val="F1C232"/>
                </a:solidFill>
                <a:latin typeface="Economica"/>
                <a:ea typeface="Economica"/>
                <a:cs typeface="Economica"/>
                <a:sym typeface="Economica"/>
              </a:rPr>
              <a:t>Photo: Black News Weekly</a:t>
            </a:r>
          </a:p>
        </p:txBody>
      </p:sp>
      <p:pic>
        <p:nvPicPr>
          <p:cNvPr id="125" name="Shape 125"/>
          <p:cNvPicPr preferRelativeResize="0"/>
          <p:nvPr/>
        </p:nvPicPr>
        <p:blipFill>
          <a:blip r:embed="rId4">
            <a:alphaModFix/>
          </a:blip>
          <a:stretch>
            <a:fillRect/>
          </a:stretch>
        </p:blipFill>
        <p:spPr>
          <a:xfrm>
            <a:off x="6767725" y="2820826"/>
            <a:ext cx="2266399" cy="1908249"/>
          </a:xfrm>
          <a:prstGeom prst="rect">
            <a:avLst/>
          </a:prstGeom>
          <a:noFill/>
          <a:ln>
            <a:noFill/>
          </a:ln>
        </p:spPr>
      </p:pic>
      <p:sp>
        <p:nvSpPr>
          <p:cNvPr id="126" name="Shape 126"/>
          <p:cNvSpPr txBox="1"/>
          <p:nvPr/>
        </p:nvSpPr>
        <p:spPr>
          <a:xfrm>
            <a:off x="206475" y="4436825"/>
            <a:ext cx="6638400" cy="650999"/>
          </a:xfrm>
          <a:prstGeom prst="rect">
            <a:avLst/>
          </a:prstGeom>
          <a:noFill/>
          <a:ln>
            <a:noFill/>
          </a:ln>
        </p:spPr>
        <p:txBody>
          <a:bodyPr lIns="91425" tIns="91425" rIns="91425" bIns="91425" anchor="t" anchorCtr="0">
            <a:noAutofit/>
          </a:bodyPr>
          <a:lstStyle/>
          <a:p>
            <a:pPr>
              <a:spcBef>
                <a:spcPts val="0"/>
              </a:spcBef>
              <a:buNone/>
            </a:pPr>
            <a:r>
              <a:rPr lang="en" sz="2400">
                <a:solidFill>
                  <a:srgbClr val="F1C232"/>
                </a:solidFill>
                <a:latin typeface="Cedarville Cursive"/>
                <a:ea typeface="Cedarville Cursive"/>
                <a:cs typeface="Cedarville Cursive"/>
                <a:sym typeface="Cedarville Cursive"/>
              </a:rPr>
              <a:t>“I am sick and tired of being sick and tired.”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1000"/>
                                        <p:tgtEl>
                                          <p:spTgt spid="1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21675" y="130003"/>
            <a:ext cx="8229600" cy="857400"/>
          </a:xfrm>
          <a:prstGeom prst="rect">
            <a:avLst/>
          </a:prstGeom>
        </p:spPr>
        <p:txBody>
          <a:bodyPr lIns="91425" tIns="91425" rIns="91425" bIns="91425" anchor="b" anchorCtr="0">
            <a:noAutofit/>
          </a:bodyPr>
          <a:lstStyle/>
          <a:p>
            <a:pPr lvl="0">
              <a:spcBef>
                <a:spcPts val="0"/>
              </a:spcBef>
              <a:buNone/>
            </a:pPr>
            <a:r>
              <a:rPr lang="en" sz="4000">
                <a:latin typeface="Miniver"/>
                <a:ea typeface="Miniver"/>
                <a:cs typeface="Miniver"/>
                <a:sym typeface="Miniver"/>
              </a:rPr>
              <a:t>Diane Nash (1938-)</a:t>
            </a:r>
          </a:p>
        </p:txBody>
      </p:sp>
      <p:sp>
        <p:nvSpPr>
          <p:cNvPr id="132" name="Shape 132"/>
          <p:cNvSpPr txBox="1">
            <a:spLocks noGrp="1"/>
          </p:cNvSpPr>
          <p:nvPr>
            <p:ph type="body" idx="1"/>
          </p:nvPr>
        </p:nvSpPr>
        <p:spPr>
          <a:xfrm>
            <a:off x="144050" y="927025"/>
            <a:ext cx="6072599" cy="4057199"/>
          </a:xfrm>
          <a:prstGeom prst="rect">
            <a:avLst/>
          </a:prstGeom>
        </p:spPr>
        <p:txBody>
          <a:bodyPr lIns="91425" tIns="91425" rIns="91425" bIns="91425" anchor="t" anchorCtr="0">
            <a:noAutofit/>
          </a:bodyPr>
          <a:lstStyle/>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•Raised in Chicago- Fisk University (Nashville, TN)- first encounters with Jim Crow</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•Attended James Lawson’s nonviolence workshops</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•Student leader of Nashville sit-ins- “jail without bail”</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•SNCC founding member</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•Freedom Rides, Birmingham, March on Washington, Selma activist</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•Chicago public school teacher</a:t>
            </a:r>
          </a:p>
          <a:p>
            <a:pPr lvl="0" rtl="0">
              <a:lnSpc>
                <a:spcPct val="115000"/>
              </a:lnSpc>
              <a:spcBef>
                <a:spcPts val="500"/>
              </a:spcBef>
              <a:buClr>
                <a:schemeClr val="dk1"/>
              </a:buClr>
              <a:buSzPct val="50000"/>
              <a:buFont typeface="Arial"/>
              <a:buNone/>
            </a:pPr>
            <a:r>
              <a:rPr lang="en" sz="2200">
                <a:solidFill>
                  <a:srgbClr val="EFEFEF"/>
                </a:solidFill>
                <a:latin typeface="Oswald"/>
                <a:ea typeface="Oswald"/>
                <a:cs typeface="Oswald"/>
                <a:sym typeface="Oswald"/>
              </a:rPr>
              <a:t>•Activist- housing, welfare</a:t>
            </a:r>
          </a:p>
          <a:p>
            <a:pPr>
              <a:spcBef>
                <a:spcPts val="0"/>
              </a:spcBef>
              <a:buNone/>
            </a:pPr>
            <a:endParaRPr/>
          </a:p>
        </p:txBody>
      </p:sp>
      <p:sp>
        <p:nvSpPr>
          <p:cNvPr id="133" name="Shape 133"/>
          <p:cNvSpPr txBox="1"/>
          <p:nvPr/>
        </p:nvSpPr>
        <p:spPr>
          <a:xfrm>
            <a:off x="5220000" y="3782175"/>
            <a:ext cx="3923999" cy="372299"/>
          </a:xfrm>
          <a:prstGeom prst="rect">
            <a:avLst/>
          </a:prstGeom>
          <a:noFill/>
          <a:ln>
            <a:noFill/>
          </a:ln>
        </p:spPr>
        <p:txBody>
          <a:bodyPr lIns="91425" tIns="91425" rIns="91425" bIns="91425" anchor="t" anchorCtr="0">
            <a:noAutofit/>
          </a:bodyPr>
          <a:lstStyle/>
          <a:p>
            <a:pPr lvl="0" rtl="0">
              <a:lnSpc>
                <a:spcPct val="115000"/>
              </a:lnSpc>
              <a:spcBef>
                <a:spcPts val="500"/>
              </a:spcBef>
              <a:buClr>
                <a:schemeClr val="dk1"/>
              </a:buClr>
              <a:buSzPct val="122222"/>
              <a:buFont typeface="Arial"/>
              <a:buNone/>
            </a:pPr>
            <a:r>
              <a:rPr lang="en" sz="900">
                <a:solidFill>
                  <a:srgbClr val="F1C232"/>
                </a:solidFill>
                <a:latin typeface="Economica"/>
                <a:ea typeface="Economica"/>
                <a:cs typeface="Economica"/>
                <a:sym typeface="Economica"/>
              </a:rPr>
              <a:t>Photo: h</a:t>
            </a:r>
            <a:r>
              <a:rPr lang="en" sz="900" u="sng">
                <a:solidFill>
                  <a:srgbClr val="F1C232"/>
                </a:solidFill>
                <a:latin typeface="Economica"/>
                <a:ea typeface="Economica"/>
                <a:cs typeface="Economica"/>
                <a:sym typeface="Economica"/>
                <a:hlinkClick r:id="rId3"/>
              </a:rPr>
              <a:t>ttp://www.pbs.org/wgbh/americanexperience/freedomriders/assets/images/stills/81587.jpg</a:t>
            </a:r>
          </a:p>
          <a:p>
            <a:pPr>
              <a:spcBef>
                <a:spcPts val="0"/>
              </a:spcBef>
              <a:buNone/>
            </a:pPr>
            <a:endParaRPr sz="900"/>
          </a:p>
        </p:txBody>
      </p:sp>
      <p:sp>
        <p:nvSpPr>
          <p:cNvPr id="134" name="Shape 134"/>
          <p:cNvSpPr/>
          <p:nvPr/>
        </p:nvSpPr>
        <p:spPr>
          <a:xfrm>
            <a:off x="6184100" y="756825"/>
            <a:ext cx="2800800" cy="3103500"/>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rgbClr val="C27BA0"/>
              </a:solidFill>
            </a:endParaRPr>
          </a:p>
        </p:txBody>
      </p:sp>
      <p:pic>
        <p:nvPicPr>
          <p:cNvPr id="135" name="Shape 135"/>
          <p:cNvPicPr preferRelativeResize="0"/>
          <p:nvPr/>
        </p:nvPicPr>
        <p:blipFill>
          <a:blip r:embed="rId4">
            <a:alphaModFix/>
          </a:blip>
          <a:stretch>
            <a:fillRect/>
          </a:stretch>
        </p:blipFill>
        <p:spPr>
          <a:xfrm>
            <a:off x="6269125" y="835000"/>
            <a:ext cx="2630750" cy="2947175"/>
          </a:xfrm>
          <a:prstGeom prst="rect">
            <a:avLst/>
          </a:prstGeom>
          <a:noFill/>
          <a:ln>
            <a:noFill/>
          </a:ln>
        </p:spPr>
      </p:pic>
      <p:sp>
        <p:nvSpPr>
          <p:cNvPr id="136" name="Shape 136"/>
          <p:cNvSpPr txBox="1"/>
          <p:nvPr/>
        </p:nvSpPr>
        <p:spPr>
          <a:xfrm>
            <a:off x="3730400" y="4040125"/>
            <a:ext cx="5254500" cy="944100"/>
          </a:xfrm>
          <a:prstGeom prst="rect">
            <a:avLst/>
          </a:prstGeom>
          <a:noFill/>
          <a:ln>
            <a:noFill/>
          </a:ln>
        </p:spPr>
        <p:txBody>
          <a:bodyPr lIns="91425" tIns="91425" rIns="91425" bIns="91425" anchor="t" anchorCtr="0">
            <a:noAutofit/>
          </a:bodyPr>
          <a:lstStyle/>
          <a:p>
            <a:pPr>
              <a:spcBef>
                <a:spcPts val="0"/>
              </a:spcBef>
              <a:buNone/>
            </a:pPr>
            <a:r>
              <a:rPr lang="en" sz="2000">
                <a:solidFill>
                  <a:srgbClr val="F1C232"/>
                </a:solidFill>
                <a:latin typeface="Cedarville Cursive"/>
                <a:ea typeface="Cedarville Cursive"/>
                <a:cs typeface="Cedarville Cursive"/>
                <a:sym typeface="Cedarville Cursive"/>
              </a:rPr>
              <a:t>“First of all, Mayor West, do you feel that it’s wrong to discriminate against a person solely on the basis of his race or color?”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56175" y="127478"/>
            <a:ext cx="8229600" cy="857400"/>
          </a:xfrm>
          <a:prstGeom prst="rect">
            <a:avLst/>
          </a:prstGeom>
        </p:spPr>
        <p:txBody>
          <a:bodyPr lIns="91425" tIns="91425" rIns="91425" bIns="91425" anchor="b" anchorCtr="0">
            <a:noAutofit/>
          </a:bodyPr>
          <a:lstStyle/>
          <a:p>
            <a:pPr lvl="0">
              <a:spcBef>
                <a:spcPts val="0"/>
              </a:spcBef>
              <a:buNone/>
            </a:pPr>
            <a:r>
              <a:rPr lang="en" sz="4000">
                <a:latin typeface="Miniver"/>
                <a:ea typeface="Miniver"/>
                <a:cs typeface="Miniver"/>
                <a:sym typeface="Miniver"/>
              </a:rPr>
              <a:t>Abbey Lincoln (1930-2010)</a:t>
            </a:r>
          </a:p>
        </p:txBody>
      </p:sp>
      <p:sp>
        <p:nvSpPr>
          <p:cNvPr id="142" name="Shape 142"/>
          <p:cNvSpPr txBox="1">
            <a:spLocks noGrp="1"/>
          </p:cNvSpPr>
          <p:nvPr>
            <p:ph type="body" idx="1"/>
          </p:nvPr>
        </p:nvSpPr>
        <p:spPr>
          <a:xfrm>
            <a:off x="273975" y="1104150"/>
            <a:ext cx="4620900" cy="3725699"/>
          </a:xfrm>
          <a:prstGeom prst="rect">
            <a:avLst/>
          </a:prstGeom>
        </p:spPr>
        <p:txBody>
          <a:bodyPr lIns="91425" tIns="91425" rIns="91425" bIns="91425" anchor="t" anchorCtr="0">
            <a:noAutofit/>
          </a:bodyPr>
          <a:lstStyle/>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•born Chicago, Ill.</a:t>
            </a:r>
          </a:p>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•moved to NYC (Village Vanguard)</a:t>
            </a:r>
          </a:p>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•married bebop drummer and    composer Max Roach</a:t>
            </a:r>
          </a:p>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•artist and activist</a:t>
            </a:r>
          </a:p>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•fund raiser for NAACP, CORE</a:t>
            </a:r>
          </a:p>
          <a:p>
            <a:pPr lvl="0" rtl="0">
              <a:lnSpc>
                <a:spcPct val="115000"/>
              </a:lnSpc>
              <a:spcBef>
                <a:spcPts val="800"/>
              </a:spcBef>
              <a:buClr>
                <a:schemeClr val="dk1"/>
              </a:buClr>
              <a:buSzPct val="44000"/>
              <a:buFont typeface="Arial"/>
              <a:buNone/>
            </a:pPr>
            <a:r>
              <a:rPr lang="en" sz="2500">
                <a:solidFill>
                  <a:srgbClr val="D9D9D9"/>
                </a:solidFill>
                <a:latin typeface="Oswald"/>
                <a:ea typeface="Oswald"/>
                <a:cs typeface="Oswald"/>
                <a:sym typeface="Oswald"/>
              </a:rPr>
              <a:t>•NEA Jazz Masters Award</a:t>
            </a:r>
            <a:r>
              <a:rPr lang="en" sz="2500">
                <a:solidFill>
                  <a:srgbClr val="D9D9D9"/>
                </a:solidFill>
                <a:latin typeface="Arial"/>
                <a:ea typeface="Arial"/>
                <a:cs typeface="Arial"/>
                <a:sym typeface="Arial"/>
              </a:rPr>
              <a:t> </a:t>
            </a:r>
          </a:p>
          <a:p>
            <a:pPr>
              <a:spcBef>
                <a:spcPts val="0"/>
              </a:spcBef>
              <a:buNone/>
            </a:pPr>
            <a:endParaRPr/>
          </a:p>
        </p:txBody>
      </p:sp>
      <p:sp>
        <p:nvSpPr>
          <p:cNvPr id="143" name="Shape 143"/>
          <p:cNvSpPr/>
          <p:nvPr/>
        </p:nvSpPr>
        <p:spPr>
          <a:xfrm>
            <a:off x="6386923" y="239163"/>
            <a:ext cx="2703900" cy="1571400"/>
          </a:xfrm>
          <a:prstGeom prst="rect">
            <a:avLst/>
          </a:prstGeom>
          <a:solidFill>
            <a:srgbClr val="C27B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27BA0"/>
              </a:solidFill>
            </a:endParaRPr>
          </a:p>
        </p:txBody>
      </p:sp>
      <p:sp>
        <p:nvSpPr>
          <p:cNvPr id="144" name="Shape 144"/>
          <p:cNvSpPr txBox="1"/>
          <p:nvPr/>
        </p:nvSpPr>
        <p:spPr>
          <a:xfrm>
            <a:off x="4165775" y="3574650"/>
            <a:ext cx="4793400" cy="1451100"/>
          </a:xfrm>
          <a:prstGeom prst="rect">
            <a:avLst/>
          </a:prstGeom>
          <a:noFill/>
          <a:ln>
            <a:noFill/>
          </a:ln>
        </p:spPr>
        <p:txBody>
          <a:bodyPr lIns="91425" tIns="91425" rIns="91425" bIns="91425" anchor="t" anchorCtr="0">
            <a:noAutofit/>
          </a:bodyPr>
          <a:lstStyle/>
          <a:p>
            <a:pPr>
              <a:spcBef>
                <a:spcPts val="0"/>
              </a:spcBef>
              <a:buNone/>
            </a:pPr>
            <a:r>
              <a:rPr lang="en" sz="2500">
                <a:solidFill>
                  <a:srgbClr val="F1C232"/>
                </a:solidFill>
                <a:latin typeface="Cedarville Cursive"/>
                <a:ea typeface="Cedarville Cursive"/>
                <a:cs typeface="Cedarville Cursive"/>
                <a:sym typeface="Cedarville Cursive"/>
              </a:rPr>
              <a:t>“The best thing you can do is to be a woman and stand before the world and speak your heart.”</a:t>
            </a:r>
          </a:p>
        </p:txBody>
      </p:sp>
      <p:pic>
        <p:nvPicPr>
          <p:cNvPr id="145" name="Shape 145"/>
          <p:cNvPicPr preferRelativeResize="0"/>
          <p:nvPr/>
        </p:nvPicPr>
        <p:blipFill>
          <a:blip r:embed="rId3">
            <a:alphaModFix/>
          </a:blip>
          <a:stretch>
            <a:fillRect/>
          </a:stretch>
        </p:blipFill>
        <p:spPr>
          <a:xfrm>
            <a:off x="6518575" y="326362"/>
            <a:ext cx="2440599" cy="1396975"/>
          </a:xfrm>
          <a:prstGeom prst="rect">
            <a:avLst/>
          </a:prstGeom>
          <a:noFill/>
          <a:ln>
            <a:noFill/>
          </a:ln>
        </p:spPr>
      </p:pic>
      <p:sp>
        <p:nvSpPr>
          <p:cNvPr id="146" name="Shape 146">
            <a:hlinkClick r:id="rId4"/>
          </p:cNvPr>
          <p:cNvSpPr/>
          <p:nvPr/>
        </p:nvSpPr>
        <p:spPr>
          <a:xfrm>
            <a:off x="5745625" y="1884675"/>
            <a:ext cx="2381900" cy="1786425"/>
          </a:xfrm>
          <a:prstGeom prst="rect">
            <a:avLst/>
          </a:prstGeom>
          <a:blipFill>
            <a:blip r:embed="rId5">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8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1000"/>
                                        <p:tgtEl>
                                          <p:spTgt spid="1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3051</Words>
  <Application>Microsoft Office PowerPoint</Application>
  <PresentationFormat>On-screen Show (16:9)</PresentationFormat>
  <Paragraphs>304</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Cedarville Cursive</vt:lpstr>
      <vt:lpstr>Chelsea Market</vt:lpstr>
      <vt:lpstr>Economica</vt:lpstr>
      <vt:lpstr>Georgia</vt:lpstr>
      <vt:lpstr>Just Another Hand</vt:lpstr>
      <vt:lpstr>Lekton</vt:lpstr>
      <vt:lpstr>Miniver</vt:lpstr>
      <vt:lpstr>Oswald</vt:lpstr>
      <vt:lpstr>Trebuchet MS</vt:lpstr>
      <vt:lpstr>Ubuntu</vt:lpstr>
      <vt:lpstr>spotlight</vt:lpstr>
      <vt:lpstr>Lift Every Voice</vt:lpstr>
      <vt:lpstr>Women Demanding a Change: The Protest Song as a Ticket to Ride in the  Civil Rights Movement</vt:lpstr>
      <vt:lpstr>Voices of the Civil Rights Movement</vt:lpstr>
      <vt:lpstr>The Roots of the Protest Song</vt:lpstr>
      <vt:lpstr>Agency through Song... </vt:lpstr>
      <vt:lpstr>Ella Baker (1903-1986)</vt:lpstr>
      <vt:lpstr>Fannie Lou Hamer (1917-1977)</vt:lpstr>
      <vt:lpstr>Diane Nash (1938-)</vt:lpstr>
      <vt:lpstr>Abbey Lincoln (1930-2010)</vt:lpstr>
      <vt:lpstr>Mahalia Jackson (1911-1972)</vt:lpstr>
      <vt:lpstr>Mahalia Jackson (continued)</vt:lpstr>
      <vt:lpstr>Odetta Holmes (1930-2008)</vt:lpstr>
      <vt:lpstr>Nina Simone (1933-2003)</vt:lpstr>
      <vt:lpstr>Nina Simone (continued)</vt:lpstr>
      <vt:lpstr>Mavis Staples (1939-)</vt:lpstr>
      <vt:lpstr>The Potential for Scholarship...</vt:lpstr>
      <vt:lpstr>Essential Questions to Pursue</vt:lpstr>
      <vt:lpstr> Protest Song Analysis and Composition Project</vt:lpstr>
      <vt:lpstr>Medgar Evers Assassination</vt:lpstr>
      <vt:lpstr>Interview with Myrlie Evers</vt:lpstr>
      <vt:lpstr>Bombing of  the 16th St. Baptist Church, Birmingham, Alabama</vt:lpstr>
      <vt:lpstr>Bombing of  the 16th St. Baptist Church</vt:lpstr>
      <vt:lpstr>Protest Song Analysis</vt:lpstr>
      <vt:lpstr>“Mississippi Goddam” by Nina Simone</vt:lpstr>
      <vt:lpstr>“Mississippi Goddam” by Nina Simone</vt:lpstr>
      <vt:lpstr>“Mississippi Goddam” by Nina Simone</vt:lpstr>
      <vt:lpstr>“Mississippi Goddam” by Nina Simone</vt:lpstr>
      <vt:lpstr>Mavis Staples “In the Mississippi River”  written by Marshall Jones</vt:lpstr>
      <vt:lpstr>“In the Mississippi River”  written by Marshall Jones</vt:lpstr>
      <vt:lpstr>“In the Mississippi River”  written by Marshall Jones</vt:lpstr>
      <vt:lpstr>PowerPoint Presentation</vt:lpstr>
      <vt:lpstr>Protest Song Analysis Project</vt:lpstr>
      <vt:lpstr>Steps to Writing a Protest Song</vt:lpstr>
      <vt:lpstr>Steps to Writing a Protest Song</vt:lpstr>
      <vt:lpstr>Steps to Writing a Protest Song</vt:lpstr>
      <vt:lpstr>Steps to Writing a Protest Song</vt:lpstr>
      <vt:lpstr>Poem by Poem by Juan Felipe Herrera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 Every Voice</dc:title>
  <dc:creator>Renee Salazar</dc:creator>
  <cp:lastModifiedBy>Renee Salazar</cp:lastModifiedBy>
  <cp:revision>1</cp:revision>
  <dcterms:modified xsi:type="dcterms:W3CDTF">2015-10-15T16:48:09Z</dcterms:modified>
</cp:coreProperties>
</file>